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29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652" r:id="rId10"/>
    <p:sldId id="660" r:id="rId11"/>
    <p:sldId id="667" r:id="rId12"/>
    <p:sldId id="665" r:id="rId13"/>
    <p:sldId id="703" r:id="rId14"/>
    <p:sldId id="666" r:id="rId15"/>
    <p:sldId id="702" r:id="rId16"/>
    <p:sldId id="668" r:id="rId17"/>
    <p:sldId id="712" r:id="rId18"/>
    <p:sldId id="682" r:id="rId19"/>
    <p:sldId id="713" r:id="rId20"/>
    <p:sldId id="714" r:id="rId21"/>
    <p:sldId id="704" r:id="rId22"/>
    <p:sldId id="659" r:id="rId23"/>
    <p:sldId id="681" r:id="rId24"/>
    <p:sldId id="599" r:id="rId25"/>
    <p:sldId id="669" r:id="rId26"/>
    <p:sldId id="670" r:id="rId27"/>
    <p:sldId id="674" r:id="rId28"/>
    <p:sldId id="675" r:id="rId29"/>
    <p:sldId id="719" r:id="rId30"/>
    <p:sldId id="676" r:id="rId31"/>
    <p:sldId id="716" r:id="rId32"/>
    <p:sldId id="677" r:id="rId33"/>
    <p:sldId id="678" r:id="rId34"/>
    <p:sldId id="679" r:id="rId35"/>
    <p:sldId id="680" r:id="rId36"/>
    <p:sldId id="686" r:id="rId37"/>
    <p:sldId id="687" r:id="rId38"/>
    <p:sldId id="688" r:id="rId39"/>
    <p:sldId id="689" r:id="rId40"/>
    <p:sldId id="717" r:id="rId41"/>
    <p:sldId id="685" r:id="rId42"/>
    <p:sldId id="690" r:id="rId43"/>
    <p:sldId id="691" r:id="rId44"/>
    <p:sldId id="692" r:id="rId45"/>
    <p:sldId id="694" r:id="rId46"/>
    <p:sldId id="721" r:id="rId47"/>
    <p:sldId id="718" r:id="rId48"/>
    <p:sldId id="722" r:id="rId49"/>
    <p:sldId id="720" r:id="rId50"/>
    <p:sldId id="693" r:id="rId51"/>
    <p:sldId id="723" r:id="rId52"/>
    <p:sldId id="683" r:id="rId53"/>
    <p:sldId id="695" r:id="rId54"/>
    <p:sldId id="724" r:id="rId55"/>
    <p:sldId id="698" r:id="rId56"/>
    <p:sldId id="699" r:id="rId57"/>
    <p:sldId id="697" r:id="rId58"/>
    <p:sldId id="700" r:id="rId59"/>
    <p:sldId id="725" r:id="rId60"/>
    <p:sldId id="726" r:id="rId61"/>
    <p:sldId id="727" r:id="rId62"/>
    <p:sldId id="730" r:id="rId63"/>
  </p:sldIdLst>
  <p:sldSz cx="9144000" cy="6858000" type="screen4x3"/>
  <p:notesSz cx="6858000" cy="9144000"/>
  <p:custDataLst>
    <p:tags r:id="rId6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32A"/>
    <a:srgbClr val="FDEDD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316" autoAdjust="0"/>
  </p:normalViewPr>
  <p:slideViewPr>
    <p:cSldViewPr>
      <p:cViewPr>
        <p:scale>
          <a:sx n="66" d="100"/>
          <a:sy n="66" d="100"/>
        </p:scale>
        <p:origin x="-148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Bibel – ein einmaliges Buch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(Bibelkurs, Teil 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01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/24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21566"/>
              </p:ext>
            </p:extLst>
          </p:nvPr>
        </p:nvGraphicFramePr>
        <p:xfrm>
          <a:off x="415817" y="1484784"/>
          <a:ext cx="840465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Altes</a:t>
                      </a:r>
                      <a:r>
                        <a:rPr lang="de-CH" sz="3200" b="1" baseline="0" dirty="0" smtClean="0"/>
                        <a:t> Testament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Neues Testament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17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86741"/>
              </p:ext>
            </p:extLst>
          </p:nvPr>
        </p:nvGraphicFramePr>
        <p:xfrm>
          <a:off x="415817" y="1484784"/>
          <a:ext cx="840465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Altes</a:t>
                      </a:r>
                      <a:r>
                        <a:rPr lang="de-CH" sz="3200" b="1" baseline="0" dirty="0" smtClean="0"/>
                        <a:t> Testament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Neues Testament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899592" y="3573016"/>
            <a:ext cx="7416824" cy="1840843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Hebr. «</a:t>
            </a:r>
            <a:r>
              <a:rPr lang="de-CH" sz="3200" b="1" dirty="0" err="1" smtClean="0"/>
              <a:t>berith</a:t>
            </a:r>
            <a:r>
              <a:rPr lang="de-CH" sz="3200" b="1" dirty="0" smtClean="0"/>
              <a:t>», </a:t>
            </a:r>
            <a:r>
              <a:rPr lang="de-CH" sz="3200" b="1" dirty="0" err="1" smtClean="0"/>
              <a:t>griech</a:t>
            </a:r>
            <a:r>
              <a:rPr lang="de-CH" sz="3200" b="1" dirty="0" smtClean="0"/>
              <a:t>. «</a:t>
            </a:r>
            <a:r>
              <a:rPr lang="de-CH" sz="3200" b="1" dirty="0" err="1" smtClean="0"/>
              <a:t>diatheke</a:t>
            </a:r>
            <a:r>
              <a:rPr lang="de-CH" sz="3200" b="1" dirty="0" smtClean="0"/>
              <a:t>», </a:t>
            </a:r>
            <a:br>
              <a:rPr lang="de-CH" sz="3200" b="1" dirty="0" smtClean="0"/>
            </a:br>
            <a:r>
              <a:rPr lang="de-CH" sz="3200" b="1" dirty="0" smtClean="0"/>
              <a:t>lat. «</a:t>
            </a:r>
            <a:r>
              <a:rPr lang="de-CH" sz="3200" b="1" dirty="0" err="1" smtClean="0"/>
              <a:t>testamentum</a:t>
            </a:r>
            <a:r>
              <a:rPr lang="de-CH" sz="3200" b="1" dirty="0" smtClean="0"/>
              <a:t>»</a:t>
            </a:r>
            <a:br>
              <a:rPr lang="de-CH" sz="3200" b="1" dirty="0" smtClean="0"/>
            </a:br>
            <a:r>
              <a:rPr lang="de-CH" sz="3200" b="1" dirty="0" smtClean="0"/>
              <a:t>= Bund, Abkommen</a:t>
            </a:r>
            <a:endParaRPr lang="de-CH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3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858"/>
              </p:ext>
            </p:extLst>
          </p:nvPr>
        </p:nvGraphicFramePr>
        <p:xfrm>
          <a:off x="415817" y="1484784"/>
          <a:ext cx="840465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Altes</a:t>
                      </a:r>
                      <a:r>
                        <a:rPr lang="de-CH" sz="3200" b="1" baseline="0" dirty="0" smtClean="0"/>
                        <a:t> Testament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Neues Testament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Hebräisch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Griechisch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501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48" y="1171438"/>
            <a:ext cx="4963435" cy="52719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164848" y="6443426"/>
            <a:ext cx="496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 smtClean="0"/>
              <a:t>Bild aus: DOWLEY, Der grosse Bibelführer, S. 6.</a:t>
            </a:r>
            <a:endParaRPr lang="de-CH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4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36931"/>
              </p:ext>
            </p:extLst>
          </p:nvPr>
        </p:nvGraphicFramePr>
        <p:xfrm>
          <a:off x="415817" y="1484784"/>
          <a:ext cx="840465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Altes</a:t>
                      </a:r>
                      <a:r>
                        <a:rPr lang="de-CH" sz="3200" b="1" baseline="0" dirty="0" smtClean="0"/>
                        <a:t> Testament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Neues Testament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Hebräisch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Griechisch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39 Bücher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ca. 1600 – 400 v. Chr.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501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97964"/>
              </p:ext>
            </p:extLst>
          </p:nvPr>
        </p:nvGraphicFramePr>
        <p:xfrm>
          <a:off x="415817" y="1484784"/>
          <a:ext cx="840465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Altes</a:t>
                      </a:r>
                      <a:r>
                        <a:rPr lang="de-CH" sz="3200" b="1" baseline="0" dirty="0" smtClean="0"/>
                        <a:t> Testament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Neues Testament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Hebräisch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Griechisch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39 Bücher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27 Bücher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ca. 1600 – 400 v. Chr.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ca. 40 – 100 n. Chr.</a:t>
                      </a:r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375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899592" y="1628800"/>
            <a:ext cx="7416824" cy="855958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66 Bücher</a:t>
            </a:r>
            <a:endParaRPr lang="de-CH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3429000"/>
            <a:ext cx="7416824" cy="855958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1’189 Kapitel</a:t>
            </a:r>
            <a:endParaRPr lang="de-CH" sz="3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5165330"/>
            <a:ext cx="7416824" cy="855958"/>
          </a:xfrm>
          <a:prstGeom prst="rect">
            <a:avLst/>
          </a:prstGeom>
          <a:solidFill>
            <a:schemeClr val="tx2">
              <a:alpha val="27000"/>
            </a:scheme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31’176 Verse</a:t>
            </a:r>
            <a:endParaRPr lang="de-CH" sz="3200" b="1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4572000" y="2564904"/>
            <a:ext cx="0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585952" y="4365104"/>
            <a:ext cx="0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81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VIELE AUTOREN – EIN GOTT</a:t>
            </a:r>
            <a:endParaRPr lang="de-CH" sz="3600" b="1" dirty="0"/>
          </a:p>
        </p:txBody>
      </p:sp>
      <p:pic>
        <p:nvPicPr>
          <p:cNvPr id="3074" name="Picture 2" descr="Bibel, Religion, Christentum, Evangel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1" y="1268760"/>
            <a:ext cx="691276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01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Bibel – ein einmaliges Buch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1.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Aufbau und ihre Gliederung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Ihre Überlieferung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Ursprung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4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Inhalt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5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Beständigkeit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48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148065" y="404665"/>
            <a:ext cx="3667899" cy="230425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KOMPLETTER SCHRIFTROLLEN-SATZ DES ALTEN TESTAMENTS</a:t>
            </a:r>
            <a:endParaRPr lang="de-CH" sz="3600" b="1" dirty="0"/>
          </a:p>
        </p:txBody>
      </p:sp>
      <p:pic>
        <p:nvPicPr>
          <p:cNvPr id="4098" name="Picture 2" descr="https://upload.wikimedia.org/wikipedia/commons/thumb/7/79/Entire_Tanakh_scroll_set.png/800px-Entire_Tanakh_scroll_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178"/>
            <a:ext cx="4456114" cy="61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</a:t>
            </a:r>
            <a:r>
              <a:rPr lang="de-CH" sz="4000" b="1" dirty="0" smtClean="0">
                <a:solidFill>
                  <a:srgbClr val="D4732A"/>
                </a:solidFill>
              </a:rPr>
              <a:t>3,14: </a:t>
            </a:r>
            <a:r>
              <a:rPr lang="de-CH" sz="4000" b="1" dirty="0"/>
              <a:t>Du aber bleibe in dem,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was </a:t>
            </a:r>
            <a:r>
              <a:rPr lang="de-CH" sz="4000" b="1" dirty="0"/>
              <a:t>du gelernt hast und was dir zur Gewissheit geworden ist</a:t>
            </a:r>
            <a:r>
              <a:rPr lang="de-CH" sz="4000" b="1" dirty="0" smtClean="0"/>
              <a:t>, …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14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88025" y="404665"/>
            <a:ext cx="4027940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KODEX </a:t>
            </a:r>
            <a:br>
              <a:rPr lang="de-CH" sz="3600" b="1" dirty="0" smtClean="0"/>
            </a:br>
            <a:r>
              <a:rPr lang="de-CH" sz="3600" b="1" dirty="0" smtClean="0"/>
              <a:t>AUS DEM 13. JH.</a:t>
            </a:r>
            <a:endParaRPr lang="de-CH" sz="3600" b="1" dirty="0"/>
          </a:p>
        </p:txBody>
      </p:sp>
      <p:pic>
        <p:nvPicPr>
          <p:cNvPr id="5122" name="Picture 2" descr="https://upload.wikimedia.org/wikipedia/commons/thumb/0/0f/CodexGigas_101_Ezekiel.jpg/800px-CodexGigas_101_Ezeki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196"/>
            <a:ext cx="4104456" cy="60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EIN SCHREIBER KOPIERT DIE SCHRIFT</a:t>
            </a:r>
            <a:endParaRPr lang="de-CH" sz="3600" b="1" dirty="0"/>
          </a:p>
        </p:txBody>
      </p:sp>
      <p:pic>
        <p:nvPicPr>
          <p:cNvPr id="5122" name="Picture 2" descr="D:\17 Cultural Images of the Holy Land\Scribe\Scribe copying Scripture, kg031401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7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HÖHLEN VON QUMRAN</a:t>
            </a:r>
            <a:endParaRPr lang="de-CH" sz="3600" b="1" dirty="0"/>
          </a:p>
        </p:txBody>
      </p:sp>
      <p:pic>
        <p:nvPicPr>
          <p:cNvPr id="1026" name="Picture 2" descr="D:\04 Judah and the Dead Sea\Qumran Caves\Qumran Caves 4, 6, 7, 8, 9, 10 with Wadi Qumran, tb052705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9" y="1904860"/>
            <a:ext cx="6839989" cy="45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105447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Fundort der ältesten alttestamentlichen Handschriften,</a:t>
            </a:r>
            <a:br>
              <a:rPr lang="de-CH" b="1" dirty="0" smtClean="0"/>
            </a:br>
            <a:r>
              <a:rPr lang="de-CH" b="1" dirty="0" smtClean="0"/>
              <a:t>die bis in 3. Jh. vor Christus zurückgehen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1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Bibel – ein einmaliges Buch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1.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Aufbau und ihre Gliederung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Überlieferung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Ihr Ursprung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4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Inhalt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5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Beständigkeit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3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3,16: </a:t>
            </a:r>
            <a:r>
              <a:rPr lang="de-DE" sz="4000" b="1" dirty="0" smtClean="0"/>
              <a:t>Alle Schrift ist von Gott eingegeben.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5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4800" b="1" dirty="0" smtClean="0">
              <a:solidFill>
                <a:srgbClr val="D4732A"/>
              </a:solidFill>
            </a:endParaRPr>
          </a:p>
          <a:p>
            <a:r>
              <a:rPr lang="de-CH" sz="4800" b="1" dirty="0" smtClean="0">
                <a:solidFill>
                  <a:srgbClr val="D4732A"/>
                </a:solidFill>
              </a:rPr>
              <a:t>Inspiration = </a:t>
            </a:r>
            <a:r>
              <a:rPr lang="de-CH" sz="4800" b="1" dirty="0" smtClean="0"/>
              <a:t>Eingebung durch den Heiligen Geist</a:t>
            </a:r>
            <a:endParaRPr lang="de-CH" sz="48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0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Joh</a:t>
            </a:r>
            <a:r>
              <a:rPr lang="de-CH" sz="4000" b="1" dirty="0" smtClean="0">
                <a:solidFill>
                  <a:srgbClr val="D4732A"/>
                </a:solidFill>
              </a:rPr>
              <a:t> 14,26: </a:t>
            </a:r>
            <a:r>
              <a:rPr lang="de-DE" sz="4000" b="1" dirty="0" smtClean="0"/>
              <a:t>Der Beistand aber, der Heilige Geist, den der Vater senden wird in meinem Namen, der wird euch alles lehren und euch an alles erinnern, was ich euch gesagt habe.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9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2Petr 1,20: </a:t>
            </a:r>
            <a:r>
              <a:rPr lang="de-DE" sz="4000" b="1" dirty="0" smtClean="0"/>
              <a:t>Dabei sollt ihr vor allem erkennen, dass keine Weissagung der Schrift von eigenmächtiger Deutung ist.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9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2Petr 1,21: </a:t>
            </a:r>
            <a:r>
              <a:rPr lang="de-DE" sz="4000" b="1" dirty="0" smtClean="0"/>
              <a:t>Denn niemals wurde eine Weissagung durch menschlichen Willen hervorgebracht, sondern vom Heiligen Geist getrieben haben die heiligen Menschen Gottes geredet.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5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ALLE SCHRIFT …</a:t>
            </a:r>
            <a:endParaRPr lang="de-CH" sz="3600" b="1" dirty="0"/>
          </a:p>
        </p:txBody>
      </p:sp>
      <p:pic>
        <p:nvPicPr>
          <p:cNvPr id="11266" name="Picture 2" descr="Bibel, Lesen, Christentum, Christlich, Reli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9288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9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</a:t>
            </a:r>
            <a:r>
              <a:rPr lang="de-CH" sz="4000" b="1" dirty="0" smtClean="0">
                <a:solidFill>
                  <a:srgbClr val="D4732A"/>
                </a:solidFill>
              </a:rPr>
              <a:t>3,15a: </a:t>
            </a:r>
            <a:r>
              <a:rPr lang="de-CH" sz="4000" b="1" dirty="0" smtClean="0"/>
              <a:t>… </a:t>
            </a:r>
            <a:r>
              <a:rPr lang="de-CH" sz="4000" b="1" dirty="0" smtClean="0"/>
              <a:t>da </a:t>
            </a:r>
            <a:r>
              <a:rPr lang="de-CH" sz="4000" b="1" dirty="0"/>
              <a:t>du weisst, von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wem </a:t>
            </a:r>
            <a:r>
              <a:rPr lang="de-CH" sz="4000" b="1" dirty="0"/>
              <a:t>du es gelernt hast, und weil du von Kindheit an die heiligen Schriften kennst, </a:t>
            </a:r>
            <a:r>
              <a:rPr lang="de-CH" sz="4000" b="1" dirty="0" smtClean="0"/>
              <a:t>…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0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5Mo 4,2: </a:t>
            </a:r>
            <a:r>
              <a:rPr lang="de-DE" sz="4000" b="1" dirty="0" smtClean="0"/>
              <a:t>Ihr sollt nichts hinzufügen zu dem Wort, das ich euch gebiete, und sollt auch nichts davon wegnehmen.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8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BIBLISCHE PROPHETIE</a:t>
            </a:r>
            <a:endParaRPr lang="de-CH" sz="3600" b="1" dirty="0"/>
          </a:p>
        </p:txBody>
      </p:sp>
      <p:pic>
        <p:nvPicPr>
          <p:cNvPr id="7172" name="Picture 4" descr="Tora, Bibel, Innerhalb, Religion, Hebräisch, Bu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7483"/>
            <a:ext cx="7287458" cy="52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0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PROPHEZEIUNGEN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616321" y="1623424"/>
            <a:ext cx="3744416" cy="794403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Geburtsort Jesu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16320" y="3429000"/>
            <a:ext cx="3744417" cy="794403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Zerstörung Jerusalems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16320" y="5165330"/>
            <a:ext cx="3744417" cy="794403"/>
          </a:xfrm>
          <a:prstGeom prst="rect">
            <a:avLst/>
          </a:prstGeom>
          <a:solidFill>
            <a:schemeClr val="tx2">
              <a:alpha val="27000"/>
            </a:scheme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Rückkehr der Juden</a:t>
            </a:r>
            <a:endParaRPr lang="de-CH" sz="2800" b="1" dirty="0"/>
          </a:p>
        </p:txBody>
      </p:sp>
      <p:pic>
        <p:nvPicPr>
          <p:cNvPr id="9" name="Grafik 8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009900" cy="15925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erade Verbindung mit Pfeil 9"/>
          <p:cNvCxnSpPr/>
          <p:nvPr/>
        </p:nvCxnSpPr>
        <p:spPr>
          <a:xfrm>
            <a:off x="3707904" y="3816506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3707904" y="2292764"/>
            <a:ext cx="576064" cy="5442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3707904" y="4725144"/>
            <a:ext cx="576064" cy="567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333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Jes</a:t>
            </a:r>
            <a:r>
              <a:rPr lang="de-CH" sz="4000" b="1" dirty="0" smtClean="0">
                <a:solidFill>
                  <a:srgbClr val="D4732A"/>
                </a:solidFill>
              </a:rPr>
              <a:t> 42,8: </a:t>
            </a:r>
            <a:r>
              <a:rPr lang="de-DE" sz="4000" b="1" dirty="0" smtClean="0"/>
              <a:t>Ich bin der Herr, das ist mein Name; und ich will meine Ehre keinem anderen geben, noch meinen Ruhm den Götzen!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Jes</a:t>
            </a:r>
            <a:r>
              <a:rPr lang="de-CH" sz="4000" b="1" dirty="0" smtClean="0">
                <a:solidFill>
                  <a:srgbClr val="D4732A"/>
                </a:solidFill>
              </a:rPr>
              <a:t> 42,9: </a:t>
            </a:r>
            <a:r>
              <a:rPr lang="de-DE" sz="4000" b="1" dirty="0" smtClean="0"/>
              <a:t>Siehe, das Frühere ist eingetroffen, und Neues verkündige ich; ehe es hervorsprosst, lasse ich es euch hören.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0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Bibel – ein einmaliges Buch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1.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Aufbau und ihre Gliederung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Überlieferung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Ursprung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Ihr Inhalt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5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Beständigkeit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3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66418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Alte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1. Mose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Schöpfung, Sündenfall,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Sintflut, Anfänge Israels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63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11712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Alte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1. Mose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Schöpfung, Sündenfall,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Sintflut, Anfänge Israels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2. Mose – Esther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Geschichte Israels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(bis</a:t>
                      </a:r>
                      <a:r>
                        <a:rPr lang="de-CH" sz="2600" b="1" baseline="0" dirty="0" smtClean="0"/>
                        <a:t> ca. 400 v. Chr.)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63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047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Alte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1. Mose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Schöpfung, Sündenfall,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Sintflut, Anfänge Israels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2. Mose – Esther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Geschichte Israels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(bis</a:t>
                      </a:r>
                      <a:r>
                        <a:rPr lang="de-CH" sz="2600" b="1" baseline="0" dirty="0" smtClean="0"/>
                        <a:t> ca. 400 v. Chr.)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Hiob - Hohelied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Gebete, Lieder, Gedichte, Sprüche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63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60552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Alte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1. Mose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Schöpfung, Sündenfall,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Sintflut, Anfänge Israels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2. Mose – Esther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Geschichte Israels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(bis</a:t>
                      </a:r>
                      <a:r>
                        <a:rPr lang="de-CH" sz="2600" b="1" baseline="0" dirty="0" smtClean="0"/>
                        <a:t> ca. 400 v. Chr.)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Hiob - Hohelied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Gebete, Lieder, Gedichte, Sprüche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Jesaja - Maleachi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Botschaften Gottes an Israel</a:t>
                      </a:r>
                      <a:r>
                        <a:rPr lang="de-CH" sz="2600" b="1" baseline="0" dirty="0" smtClean="0"/>
                        <a:t> und die Völker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437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</a:t>
            </a:r>
            <a:r>
              <a:rPr lang="de-CH" sz="4000" b="1" dirty="0" smtClean="0">
                <a:solidFill>
                  <a:srgbClr val="D4732A"/>
                </a:solidFill>
              </a:rPr>
              <a:t>3,15b: </a:t>
            </a:r>
            <a:r>
              <a:rPr lang="de-CH" sz="4000" b="1" dirty="0" smtClean="0"/>
              <a:t>… </a:t>
            </a:r>
            <a:r>
              <a:rPr lang="de-CH" sz="4000" b="1" dirty="0" smtClean="0"/>
              <a:t>welche </a:t>
            </a:r>
            <a:r>
              <a:rPr lang="de-CH" sz="4000" b="1" dirty="0"/>
              <a:t>die Kraft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haben</a:t>
            </a:r>
            <a:r>
              <a:rPr lang="de-CH" sz="4000" b="1" dirty="0"/>
              <a:t>, dich weise zu machen zur Errettung durch den Glauben, der in Jesus Christus ist.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4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KETTEN DER SÜNDE</a:t>
            </a:r>
            <a:endParaRPr lang="de-CH" sz="3600" b="1" dirty="0"/>
          </a:p>
        </p:txBody>
      </p:sp>
      <p:pic>
        <p:nvPicPr>
          <p:cNvPr id="8194" name="Picture 2" descr="Kette, Stahl, Holzboden, Holz, Stahlseil, B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" y="1412776"/>
            <a:ext cx="766885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5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10895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Neue</a:t>
                      </a:r>
                      <a:r>
                        <a:rPr lang="de-CH" sz="4000" b="1" baseline="0" dirty="0" smtClean="0"/>
                        <a:t>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Evangelien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Leben, Wirken, Tod und Auferstehung Jesu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112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1407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Neue</a:t>
                      </a:r>
                      <a:r>
                        <a:rPr lang="de-CH" sz="4000" b="1" baseline="0" dirty="0" smtClean="0"/>
                        <a:t>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Evangelien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Leben, Wirken, Tod und Auferstehung Jesu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Apostelgeschichte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Verbreitung des Evangeliums 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50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15589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Neue</a:t>
                      </a:r>
                      <a:r>
                        <a:rPr lang="de-CH" sz="4000" b="1" baseline="0" dirty="0" smtClean="0"/>
                        <a:t>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Evangelien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Leben, Wirken, Tod und Auferstehung Jesu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Apostelgeschichte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Verbreitung des Evangeliums 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Briefe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Anweisungen für die ersten Gemeinden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50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50700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Neue</a:t>
                      </a:r>
                      <a:r>
                        <a:rPr lang="de-CH" sz="4000" b="1" baseline="0" dirty="0" smtClean="0"/>
                        <a:t>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Evangelien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Leben, Wirken, Tod und Auferstehung Jesu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Apostelgeschichte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Verbreitung des Evangeliums 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Briefe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Anweisungen für die ersten Gemeinden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Offenbarung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Blick auf den künftigen</a:t>
                      </a:r>
                      <a:r>
                        <a:rPr lang="de-CH" sz="2600" b="1" baseline="0" dirty="0" smtClean="0"/>
                        <a:t> </a:t>
                      </a:r>
                      <a:r>
                        <a:rPr lang="de-CH" sz="2600" b="1" dirty="0" smtClean="0"/>
                        <a:t>Sieg Jesu am Ende der Zeiten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50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THORAROLLE MIT LESEHILFE</a:t>
            </a:r>
            <a:endParaRPr lang="de-CH" sz="3600" b="1" dirty="0"/>
          </a:p>
        </p:txBody>
      </p:sp>
      <p:pic>
        <p:nvPicPr>
          <p:cNvPr id="4098" name="Picture 2" descr="D:\17 Cultural Images of the Holy Land\Scribe\Torah Scroll, tb102605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48872" cy="51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119,105: </a:t>
            </a:r>
            <a:r>
              <a:rPr lang="de-DE" sz="4000" b="1" dirty="0" smtClean="0"/>
              <a:t>Dein Wort ist meines </a:t>
            </a:r>
            <a:r>
              <a:rPr lang="de-DE" sz="4000" b="1" dirty="0" err="1" smtClean="0"/>
              <a:t>Fusses</a:t>
            </a:r>
            <a:r>
              <a:rPr lang="de-DE" sz="4000" b="1" dirty="0" smtClean="0"/>
              <a:t> Leuchte und ein Licht auf meinem Weg.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8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BOTSCHAFT DER BIBEL</a:t>
            </a:r>
            <a:endParaRPr lang="de-CH" sz="3600" b="1" dirty="0"/>
          </a:p>
        </p:txBody>
      </p:sp>
      <p:pic>
        <p:nvPicPr>
          <p:cNvPr id="10242" name="Picture 2" descr="Bibel, Rose, Kir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9288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7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</a:t>
            </a:r>
            <a:r>
              <a:rPr lang="de-CH" sz="4000" b="1" dirty="0" smtClean="0">
                <a:solidFill>
                  <a:srgbClr val="D4732A"/>
                </a:solidFill>
              </a:rPr>
              <a:t>3,15b: </a:t>
            </a:r>
            <a:r>
              <a:rPr lang="de-CH" sz="4000" b="1" dirty="0" smtClean="0"/>
              <a:t>… </a:t>
            </a:r>
            <a:r>
              <a:rPr lang="de-CH" sz="4000" b="1" dirty="0" smtClean="0"/>
              <a:t>welche </a:t>
            </a:r>
            <a:r>
              <a:rPr lang="de-CH" sz="4000" b="1" dirty="0"/>
              <a:t>die Kraft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haben</a:t>
            </a:r>
            <a:r>
              <a:rPr lang="de-CH" sz="4000" b="1" dirty="0"/>
              <a:t>, dich weise zu machen zur Errettung durch den Glauben, der in Jesus Christus ist.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3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BOTSCHAFT DER BIBEL</a:t>
            </a:r>
            <a:endParaRPr lang="de-CH" sz="3600" b="1" dirty="0"/>
          </a:p>
        </p:txBody>
      </p:sp>
      <p:pic>
        <p:nvPicPr>
          <p:cNvPr id="6146" name="Picture 2" descr="Buch, Bibel, Alt, Antik, Heilige Schrift, Christent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1" y="1268760"/>
            <a:ext cx="7680986" cy="5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8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</a:t>
            </a:r>
            <a:r>
              <a:rPr lang="de-CH" sz="4000" b="1" dirty="0" smtClean="0">
                <a:solidFill>
                  <a:srgbClr val="D4732A"/>
                </a:solidFill>
              </a:rPr>
              <a:t>3,16: </a:t>
            </a:r>
            <a:r>
              <a:rPr lang="de-CH" sz="4000" b="1" dirty="0"/>
              <a:t>Alle Schrift ist von Gott eingegeben und nützlich zur </a:t>
            </a:r>
            <a:r>
              <a:rPr lang="de-CH" sz="4000" b="1" dirty="0" smtClean="0"/>
              <a:t>Belehrung</a:t>
            </a:r>
            <a:r>
              <a:rPr lang="de-CH" sz="4000" b="1" dirty="0"/>
              <a:t>, zur Überführung, zur </a:t>
            </a:r>
            <a:r>
              <a:rPr lang="de-CH" sz="4000" b="1" dirty="0" smtClean="0"/>
              <a:t>Zurechtweisung</a:t>
            </a:r>
            <a:r>
              <a:rPr lang="de-CH" sz="4000" b="1" dirty="0"/>
              <a:t>, zur Erziehung in der Gerechtigkeit</a:t>
            </a:r>
            <a:r>
              <a:rPr lang="de-CH" sz="4000" b="1" dirty="0" smtClean="0"/>
              <a:t>, </a:t>
            </a:r>
            <a:r>
              <a:rPr lang="de-CH" sz="4000" i="1" dirty="0" smtClean="0"/>
              <a:t>…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119,105: </a:t>
            </a:r>
            <a:r>
              <a:rPr lang="de-DE" sz="4000" b="1" dirty="0" smtClean="0"/>
              <a:t>Dein Wort ist meines </a:t>
            </a:r>
            <a:r>
              <a:rPr lang="de-DE" sz="4000" b="1" dirty="0" err="1" smtClean="0"/>
              <a:t>Fusses</a:t>
            </a:r>
            <a:r>
              <a:rPr lang="de-DE" sz="4000" b="1" dirty="0" smtClean="0"/>
              <a:t> Leuchte und ein Licht auf meinem Weg.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0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AKTUALITÄT DER BIBEL</a:t>
            </a:r>
            <a:endParaRPr lang="de-CH" sz="3600" b="1" dirty="0"/>
          </a:p>
        </p:txBody>
      </p:sp>
      <p:pic>
        <p:nvPicPr>
          <p:cNvPr id="12290" name="Picture 2" descr="Lehrer, Wort, Bibel, Studie, Evangelium, Christent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58" y="1412776"/>
            <a:ext cx="746449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2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Bibel – ein einmaliges Buch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1.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Aufbau und ihre Gliederung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Überlieferung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Ursprung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4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Inhalt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Ihre Beständigkeit</a:t>
            </a:r>
            <a:endParaRPr lang="de-CH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3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CHRISTENVERFOLGUNGEN</a:t>
            </a:r>
            <a:endParaRPr lang="de-CH" sz="3600" b="1" dirty="0"/>
          </a:p>
        </p:txBody>
      </p:sp>
      <p:pic>
        <p:nvPicPr>
          <p:cNvPr id="4" name="Grafik 3" descr="File:Contemporary illustration of the Auto-da-fe held at Validolid Spain 21-05-1559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6469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395536" y="118746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Evangelische Christen werden am 21. Mai 1559 in Valladolid verbrannt.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5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JAN HUS AUF DEM SCHEITERHAUFEN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Spiezer</a:t>
            </a:r>
            <a:r>
              <a:rPr lang="de-CH" b="1" dirty="0" smtClean="0"/>
              <a:t> Chronik (1485)</a:t>
            </a:r>
            <a:endParaRPr lang="de-CH" b="1" dirty="0"/>
          </a:p>
        </p:txBody>
      </p:sp>
      <p:pic>
        <p:nvPicPr>
          <p:cNvPr id="2" name="Picture 2" descr="https://upload.wikimedia.org/wikipedia/commons/thumb/a/a5/Spiezer_Chronik_Jan_Hus_1485.jpg/800px-Spiezer_Chronik_Jan_Hus_14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1" y="1196752"/>
            <a:ext cx="46005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2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b="1" dirty="0" smtClean="0">
                <a:solidFill>
                  <a:srgbClr val="D4732A"/>
                </a:solidFill>
              </a:rPr>
              <a:t>William McDonald:</a:t>
            </a:r>
          </a:p>
          <a:p>
            <a:endParaRPr lang="de-CH" sz="2400" b="1" dirty="0">
              <a:solidFill>
                <a:srgbClr val="D4732A"/>
              </a:solidFill>
            </a:endParaRPr>
          </a:p>
          <a:p>
            <a:r>
              <a:rPr lang="de-CH" sz="4000" b="1" dirty="0" smtClean="0"/>
              <a:t>«Der Mensch kann nicht von der Bibel lassen, weil sie ihn nicht lässt.»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Joh</a:t>
            </a:r>
            <a:r>
              <a:rPr lang="de-CH" sz="4000" b="1" dirty="0" smtClean="0">
                <a:solidFill>
                  <a:srgbClr val="D4732A"/>
                </a:solidFill>
              </a:rPr>
              <a:t> 3,20: </a:t>
            </a:r>
            <a:r>
              <a:rPr lang="de-DE" sz="4000" b="1" dirty="0" smtClean="0"/>
              <a:t>Denn jeder, der Böses tut, hasst das Licht und kommt nicht zum Licht, damit seine Werke nicht aufgedeckt werden.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3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CHRISTENVERFOLGUNGEN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95536" y="118746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evangelischen Christen in Frankreich werden in der </a:t>
            </a:r>
            <a:r>
              <a:rPr lang="de-DE" b="1" dirty="0" err="1"/>
              <a:t>Bartholomäusnacht</a:t>
            </a:r>
            <a:r>
              <a:rPr lang="de-DE" b="1" dirty="0"/>
              <a:t> am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24</a:t>
            </a:r>
            <a:r>
              <a:rPr lang="de-DE" b="1" dirty="0"/>
              <a:t>. August 1572 </a:t>
            </a:r>
            <a:r>
              <a:rPr lang="de-DE" b="1" dirty="0" smtClean="0"/>
              <a:t>in </a:t>
            </a:r>
            <a:r>
              <a:rPr lang="de-DE" b="1" dirty="0"/>
              <a:t>einer gezielten Aktion ermordet</a:t>
            </a:r>
            <a:r>
              <a:rPr lang="de-DE" b="1" dirty="0" smtClean="0"/>
              <a:t>. </a:t>
            </a:r>
            <a:endParaRPr lang="de-CH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999457" y="6309320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Gemälde von François Dubois, 1529-1584)</a:t>
            </a:r>
            <a:endParaRPr lang="de-CH" sz="1200" dirty="0"/>
          </a:p>
        </p:txBody>
      </p:sp>
      <p:pic>
        <p:nvPicPr>
          <p:cNvPr id="8" name="Grafik 7" descr="http://upload.wikimedia.org/wikipedia/commons/5/52/Francois_Dubois_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840760" cy="424847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7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Mt</a:t>
            </a:r>
            <a:r>
              <a:rPr lang="de-CH" sz="4000" b="1" dirty="0" smtClean="0">
                <a:solidFill>
                  <a:srgbClr val="D4732A"/>
                </a:solidFill>
              </a:rPr>
              <a:t> 24,35: </a:t>
            </a:r>
            <a:r>
              <a:rPr lang="de-DE" sz="4000" b="1" dirty="0" smtClean="0"/>
              <a:t>Himmel und Erde werden vergehen, aber meine Worte werden nicht vergehen.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1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BIBEL – EIN EINMALIGES BUCH</a:t>
            </a:r>
            <a:endParaRPr lang="de-CH" sz="3600" b="1" dirty="0"/>
          </a:p>
        </p:txBody>
      </p:sp>
      <p:pic>
        <p:nvPicPr>
          <p:cNvPr id="15362" name="Picture 2" descr="Bibel, Buch, Zentrum, Christus, Christl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9" y="1556792"/>
            <a:ext cx="80003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</a:t>
            </a:r>
            <a:r>
              <a:rPr lang="de-CH" sz="4000" b="1" dirty="0" smtClean="0">
                <a:solidFill>
                  <a:srgbClr val="D4732A"/>
                </a:solidFill>
              </a:rPr>
              <a:t>3,17: </a:t>
            </a:r>
            <a:r>
              <a:rPr lang="de-CH" sz="4000" b="1" dirty="0" smtClean="0"/>
              <a:t>… </a:t>
            </a:r>
            <a:r>
              <a:rPr lang="de-CH" sz="4000" b="1" dirty="0" smtClean="0"/>
              <a:t>damit </a:t>
            </a:r>
            <a:r>
              <a:rPr lang="de-CH" sz="4000" b="1" dirty="0"/>
              <a:t>der Mensch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Gottes </a:t>
            </a:r>
            <a:r>
              <a:rPr lang="de-CH" sz="4000" b="1" dirty="0"/>
              <a:t>ganz zubereitet sei, zu jedem guten Werk völlig ausgerüstet.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2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Spr</a:t>
            </a:r>
            <a:r>
              <a:rPr lang="de-CH" sz="4000" b="1" dirty="0" smtClean="0">
                <a:solidFill>
                  <a:srgbClr val="D4732A"/>
                </a:solidFill>
              </a:rPr>
              <a:t> 18,2: </a:t>
            </a:r>
            <a:r>
              <a:rPr lang="de-DE" sz="4000" b="1" dirty="0" smtClean="0"/>
              <a:t>Einem Toren ist es nicht ums Lernen zu tun, sondern darum, zu enthüllen, was er </a:t>
            </a:r>
            <a:r>
              <a:rPr lang="de-DE" sz="4000" b="1" dirty="0" err="1" smtClean="0"/>
              <a:t>weiss</a:t>
            </a:r>
            <a:r>
              <a:rPr lang="de-DE" sz="4000" b="1" dirty="0" smtClean="0"/>
              <a:t> („was in seinem Herzen steckt“).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61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Jak 1,5: </a:t>
            </a:r>
            <a:r>
              <a:rPr lang="de-DE" sz="4000" b="1" dirty="0" smtClean="0"/>
              <a:t>Wenn es aber jemand unter euch an Weisheit mangelt, so erbitte er sie von Gott, der allen gern und ohne Vorwurf gibt, so wird sie ihm gegeben werden.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0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Bibel – ein einmaliges Buch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(Bibelkurs, Teil 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01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/24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2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64088" y="404665"/>
            <a:ext cx="3451876" cy="18001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TIMOTHEUS UND SEINE GROSSMUTTER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5" y="6165304"/>
            <a:ext cx="36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Rembrandt (1648)</a:t>
            </a:r>
            <a:endParaRPr lang="de-CH" b="1" dirty="0"/>
          </a:p>
        </p:txBody>
      </p:sp>
      <p:pic>
        <p:nvPicPr>
          <p:cNvPr id="1026" name="Picture 2" descr="https://upload.wikimedia.org/wikipedia/commons/thumb/2/23/Rembrandt_Harmensz._van_Rijn_153.jpg/800px-Rembrandt_Harmensz._van_Rijn_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5"/>
            <a:ext cx="4688838" cy="605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7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BIBEL</a:t>
            </a:r>
            <a:endParaRPr lang="de-CH" sz="3600" b="1" dirty="0"/>
          </a:p>
        </p:txBody>
      </p:sp>
      <p:pic>
        <p:nvPicPr>
          <p:cNvPr id="2050" name="Picture 2" descr="Bibel, Schrift, Evangelium, Testament, Reli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1340768"/>
            <a:ext cx="7524835" cy="501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Bibel – ein einmaliges Buch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Ihr Aufbau und ihre Gliederung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Überlieferung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Ursprung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4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Inhalt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5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Beständigkeit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8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1379042-c:\users\colombo.perm\documents\001 files\001 hans\02 egw\03 bibelkurs\06 powerpoint\bibelkurs teil 01.pptx"/>
  <p:tag name="ARTICULATE_PRESENTER_VERSION" val="7"/>
  <p:tag name="ARTICULATE_USED_PAGE_ORIENTATION" val="1"/>
  <p:tag name="ARTICULATE_USED_PAGE_SIZE" val="1"/>
  <p:tag name="ARTICULATE_PROJECT_OPEN" val="0"/>
  <p:tag name="ARTICULATE_SLIDE_COUNT" val="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2"/>
  <p:tag name="ARTICULATE_USED_LAYOUT" val="1"/>
  <p:tag name="ELAPSEDTIME" val="0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0"/>
  <p:tag name="ARTICULATE_USED_LAYOUT" val="1"/>
  <p:tag name="ELAPSEDTIME" val="0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7"/>
  <p:tag name="ARTICULATE_USED_LAYOUT" val="1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5"/>
  <p:tag name="ARTICULATE_USED_LAYOUT" val="1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3"/>
  <p:tag name="ARTICULATE_USED_LAYOUT" val="1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6"/>
  <p:tag name="ARTICULATE_USED_LAYOUT" val="1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2"/>
  <p:tag name="ARTICULATE_USED_LAYOUT" val="1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8"/>
  <p:tag name="ARTICULATE_USED_LAYOUT" val="1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2"/>
  <p:tag name="ARTICULATE_USED_LAYOUT" val="1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934"/>
  <p:tag name="ORIGINAL_AUDIO_FILEPATH" val="C:\Users\Colombo.Perm\Documents\001 FILES\001 HANS\02 EGW\03 BIBELKURS\09 AUDIO-DATEIEN\151110_16_Bibelkurs_16.mp3"/>
  <p:tag name="ELAPSEDTIME" val="1674.752"/>
  <p:tag name="ARTICULATE_TITLE_TAG" val="Jesus Christus - sein Leben"/>
  <p:tag name="ARTICULATE_NAV_LEVEL" val="1"/>
  <p:tag name="ARTICULATE_SLIDE_PRESENTER_GUID" val="f318720d-969c-4362-bb5e-ba3a8b86d4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4"/>
  <p:tag name="ARTICULATE_USED_LAYOUT" val="1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9"/>
  <p:tag name="ARTICULATE_USED_LAYOUT" val="1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1"/>
  <p:tag name="ARTICULATE_USED_LAYOUT" val="1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9"/>
  <p:tag name="ARTICULATE_USED_LAYOUT" val="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0"/>
  <p:tag name="ARTICULATE_USED_LAYOUT" val="1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4"/>
  <p:tag name="ARTICULATE_USED_LAYOUT" val="1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5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6"/>
  <p:tag name="ARTICULATE_USED_LAYOUT" val="1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7"/>
  <p:tag name="ARTICULATE_USED_LAYOUT" val="1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8"/>
  <p:tag name="ARTICULATE_USED_LAYOUT" val="1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9"/>
  <p:tag name="ARTICULATE_USED_LAYOUT" val="1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0"/>
  <p:tag name="ARTICULATE_USED_LAYOUT" val="1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6"/>
  <p:tag name="ARTICULATE_USED_LAYOUT" val="1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7"/>
  <p:tag name="ARTICULATE_USED_LAYOUT" val="1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8"/>
  <p:tag name="ARTICULATE_USED_LAYOUT" val="1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9"/>
  <p:tag name="ARTICULATE_USED_LAYOUT" val="1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5"/>
  <p:tag name="ARTICULATE_USED_LAYOUT" val="1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0"/>
  <p:tag name="ARTICULATE_USED_LAYOUT" val="1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1"/>
  <p:tag name="ARTICULATE_USED_LAYOUT" val="1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2"/>
  <p:tag name="ARTICULATE_USED_LAYOUT" val="1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4"/>
  <p:tag name="ARTICULATE_USED_LAYOUT" val="1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3"/>
  <p:tag name="ARTICULATE_USED_LAYOUT" val="1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4"/>
  <p:tag name="ARTICULATE_USED_LAYOUT" val="1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3"/>
  <p:tag name="ARTICULATE_USED_LAYOUT" val="1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3"/>
  <p:tag name="ARTICULATE_USED_LAYOUT" val="1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5"/>
  <p:tag name="ARTICULATE_USED_LAYOUT" val="1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8"/>
  <p:tag name="ARTICULATE_USED_LAYOUT" val="1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9"/>
  <p:tag name="ARTICULATE_USED_LAYOUT" val="1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7"/>
  <p:tag name="ARTICULATE_USED_LAYOUT" val="1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0"/>
  <p:tag name="ARTICULATE_USED_LAYOUT" val="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0"/>
  <p:tag name="ARTICULATE_USED_LAYOUT" val="1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0"/>
  <p:tag name="ARTICULATE_USED_LAYOUT" val="1"/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934"/>
  <p:tag name="ORIGINAL_AUDIO_FILEPATH" val="C:\Users\Colombo.Perm\Documents\001 FILES\001 HANS\02 EGW\03 BIBELKURS\09 AUDIO-DATEIEN\151110_16_Bibelkurs_16.mp3"/>
  <p:tag name="ELAPSEDTIME" val="1674.752"/>
  <p:tag name="ARTICULATE_TITLE_TAG" val="Jesus Christus - sein Leben"/>
  <p:tag name="ARTICULATE_NAV_LEVEL" val="1"/>
  <p:tag name="ARTICULATE_SLIDE_PRESENTER_GUID" val="f318720d-969c-4362-bb5e-ba3a8b86d4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Bildschirmpräsentation (4:3)</PresentationFormat>
  <Paragraphs>143</Paragraphs>
  <Slides>62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Bibel – ein einmaliges Buch     1. Ihr Aufbau und ihre Gliederung     2. Ihre Überlieferung     3. Ihr Ursprung     4. Ihr Inhalt     5. Ihre Beständigkeit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Bibel – ein einmaliges Buch     1. Ihr Aufbau und ihre Gliederung     2. Ihre Überlieferung     3. Ihr Ursprung     4. Ihr Inhalt     5. Ihre Beständigkeit</vt:lpstr>
      <vt:lpstr>PowerPoint-Präsentation</vt:lpstr>
      <vt:lpstr>PowerPoint-Präsentation</vt:lpstr>
      <vt:lpstr>PowerPoint-Präsentation</vt:lpstr>
      <vt:lpstr>PowerPoint-Präsentation</vt:lpstr>
      <vt:lpstr>Die Bibel – ein einmaliges Buch     1. Ihr Aufbau und ihre Gliederung     2. Ihre Überlieferung     3. Ihr Ursprung     4. Ihr Inhalt     5. Ihre Beständigkeit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Bibel – ein einmaliges Buch     1. Ihr Aufbau und ihre Gliederung     2. Ihre Überlieferung     3. Ihr Ursprung     4. Ihr Inhalt     5. Ihre Beständigkeit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Bibel – ein einmaliges Buch     1. Ihr Aufbau und ihre Gliederung     2. Ihre Überlieferung     3. Ihr Ursprung     4. Ihr Inhalt     5. Ihre Beständigkeit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165</cp:revision>
  <dcterms:created xsi:type="dcterms:W3CDTF">2012-03-09T15:08:16Z</dcterms:created>
  <dcterms:modified xsi:type="dcterms:W3CDTF">2015-12-08T15:27:38Z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BIBELKURS TEIL 01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CBCF08D8-95E4-47DC-A21E-842925063864</vt:lpwstr>
  </property>
  <property fmtid="{D5CDD505-2E9C-101B-9397-08002B2CF9AE}" pid="6" name="ArticulateProjectFull">
    <vt:lpwstr>C:\Users\Colombo.Perm\Documents\001 FILES\001 HANS\02 EGW\03 BIBELKURS\06 POWERPOINT\BIBELKURS TEIL 01 INTERNET.ppta</vt:lpwstr>
  </property>
</Properties>
</file>