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1682" r:id="rId2"/>
    <p:sldId id="1267" r:id="rId3"/>
    <p:sldId id="1602" r:id="rId4"/>
    <p:sldId id="1603" r:id="rId5"/>
    <p:sldId id="1604" r:id="rId6"/>
    <p:sldId id="1645" r:id="rId7"/>
    <p:sldId id="1605" r:id="rId8"/>
    <p:sldId id="1646" r:id="rId9"/>
    <p:sldId id="1606" r:id="rId10"/>
    <p:sldId id="1607" r:id="rId11"/>
    <p:sldId id="1608" r:id="rId12"/>
    <p:sldId id="1609" r:id="rId13"/>
    <p:sldId id="1615" r:id="rId14"/>
    <p:sldId id="1611" r:id="rId15"/>
    <p:sldId id="1616" r:id="rId16"/>
    <p:sldId id="1617" r:id="rId17"/>
    <p:sldId id="1618" r:id="rId18"/>
    <p:sldId id="1647" r:id="rId19"/>
    <p:sldId id="1619" r:id="rId20"/>
    <p:sldId id="1648" r:id="rId21"/>
    <p:sldId id="1621" r:id="rId22"/>
    <p:sldId id="1622" r:id="rId23"/>
    <p:sldId id="1623" r:id="rId24"/>
    <p:sldId id="1624" r:id="rId25"/>
    <p:sldId id="1625" r:id="rId26"/>
    <p:sldId id="1626" r:id="rId27"/>
    <p:sldId id="1620" r:id="rId28"/>
    <p:sldId id="1627" r:id="rId29"/>
    <p:sldId id="1628" r:id="rId30"/>
    <p:sldId id="1629" r:id="rId31"/>
    <p:sldId id="1612" r:id="rId32"/>
    <p:sldId id="1630" r:id="rId33"/>
    <p:sldId id="1631" r:id="rId34"/>
    <p:sldId id="1632" r:id="rId35"/>
    <p:sldId id="1649" r:id="rId36"/>
    <p:sldId id="1633" r:id="rId37"/>
    <p:sldId id="1650" r:id="rId38"/>
    <p:sldId id="1634" r:id="rId39"/>
    <p:sldId id="1635" r:id="rId40"/>
    <p:sldId id="1637" r:id="rId41"/>
    <p:sldId id="1638" r:id="rId42"/>
    <p:sldId id="1639" r:id="rId43"/>
    <p:sldId id="1640" r:id="rId44"/>
    <p:sldId id="1641" r:id="rId45"/>
    <p:sldId id="1642" r:id="rId46"/>
    <p:sldId id="1643" r:id="rId47"/>
    <p:sldId id="1636" r:id="rId48"/>
    <p:sldId id="1651" r:id="rId49"/>
    <p:sldId id="1614" r:id="rId50"/>
    <p:sldId id="1644" r:id="rId51"/>
    <p:sldId id="1652" r:id="rId52"/>
    <p:sldId id="1654" r:id="rId53"/>
    <p:sldId id="1655" r:id="rId54"/>
    <p:sldId id="1656" r:id="rId55"/>
    <p:sldId id="1657" r:id="rId56"/>
    <p:sldId id="1658" r:id="rId57"/>
    <p:sldId id="1659" r:id="rId58"/>
    <p:sldId id="1660" r:id="rId59"/>
    <p:sldId id="1661" r:id="rId60"/>
    <p:sldId id="1662" r:id="rId61"/>
    <p:sldId id="1663" r:id="rId62"/>
    <p:sldId id="1664" r:id="rId63"/>
    <p:sldId id="1665" r:id="rId64"/>
    <p:sldId id="1653" r:id="rId65"/>
    <p:sldId id="1666" r:id="rId66"/>
    <p:sldId id="1667" r:id="rId67"/>
    <p:sldId id="1668" r:id="rId68"/>
    <p:sldId id="1669" r:id="rId69"/>
    <p:sldId id="1670" r:id="rId70"/>
    <p:sldId id="1671" r:id="rId71"/>
    <p:sldId id="1672" r:id="rId72"/>
    <p:sldId id="1673" r:id="rId73"/>
    <p:sldId id="1674" r:id="rId74"/>
    <p:sldId id="1675" r:id="rId75"/>
    <p:sldId id="1678" r:id="rId76"/>
    <p:sldId id="1676" r:id="rId77"/>
    <p:sldId id="1677" r:id="rId78"/>
    <p:sldId id="1679" r:id="rId79"/>
    <p:sldId id="1680" r:id="rId80"/>
    <p:sldId id="1683" r:id="rId81"/>
  </p:sldIdLst>
  <p:sldSz cx="9144000" cy="6858000" type="screen4x3"/>
  <p:notesSz cx="6858000" cy="9144000"/>
  <p:custDataLst>
    <p:tags r:id="rId8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F0A"/>
    <a:srgbClr val="F18309"/>
    <a:srgbClr val="E4B01C"/>
    <a:srgbClr val="A89E64"/>
    <a:srgbClr val="D4732A"/>
    <a:srgbClr val="9983B3"/>
    <a:srgbClr val="FAC090"/>
    <a:srgbClr val="FFDF79"/>
    <a:srgbClr val="F1CFB5"/>
    <a:srgbClr val="816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6625" autoAdjust="0"/>
  </p:normalViewPr>
  <p:slideViewPr>
    <p:cSldViewPr>
      <p:cViewPr>
        <p:scale>
          <a:sx n="66" d="100"/>
          <a:sy n="66" d="100"/>
        </p:scale>
        <p:origin x="-142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1536D-805F-47C1-9BEF-146DAAF530B2}" type="datetimeFigureOut">
              <a:rPr lang="de-CH" smtClean="0"/>
              <a:t>23.07.2015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2070-640A-4AA7-BA6A-F44ABBD239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297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23.07.2015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944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23.07.2015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789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23.07.2015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944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23.07.2015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279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23.07.2015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531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23.07.2015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335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23.07.2015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684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23.07.2015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522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23.07.2015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208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23.07.2015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860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23.07.2015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163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F733-3633-4AA1-8CB5-DFD81F281CB4}" type="datetimeFigureOut">
              <a:rPr lang="de-CH" smtClean="0"/>
              <a:t>23.07.2015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07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Der Dienst der Propheten</a:t>
            </a:r>
          </a:p>
          <a:p>
            <a:pPr algn="ctr"/>
            <a:r>
              <a:rPr lang="de-CH" sz="3600" b="1" dirty="0" smtClean="0">
                <a:solidFill>
                  <a:srgbClr val="F0BF0A"/>
                </a:solidFill>
              </a:rPr>
              <a:t>(Bibelkurs, Teil 13/24)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590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644008" y="424925"/>
            <a:ext cx="4099948" cy="1275883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72000" rIns="91440" bIns="7200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PROPHET</a:t>
            </a:r>
          </a:p>
          <a:p>
            <a:r>
              <a:rPr lang="de-CH" sz="3600" b="1" dirty="0" smtClean="0"/>
              <a:t>JESAJA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644008" y="5923116"/>
            <a:ext cx="3939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Fresko in der Sixtinischen Kapelle,</a:t>
            </a:r>
            <a:br>
              <a:rPr lang="de-CH" b="1" dirty="0" smtClean="0"/>
            </a:br>
            <a:r>
              <a:rPr lang="de-CH" b="1" dirty="0" smtClean="0"/>
              <a:t>Michelangelo (1509)</a:t>
            </a:r>
            <a:endParaRPr lang="de-CH" b="1" dirty="0"/>
          </a:p>
        </p:txBody>
      </p:sp>
      <p:pic>
        <p:nvPicPr>
          <p:cNvPr id="7172" name="Picture 4" descr="https://upload.wikimedia.org/wikipedia/commons/thumb/0/0b/Isaiah-Michelangelo.jpg/200px-Isaiah-Michelange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15988"/>
            <a:ext cx="3985047" cy="603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89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436096" y="424925"/>
            <a:ext cx="3307860" cy="177993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72000" rIns="91440" bIns="7200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SAMUEL:</a:t>
            </a:r>
            <a:br>
              <a:rPr lang="de-CH" sz="3600" b="1" dirty="0" smtClean="0"/>
            </a:br>
            <a:r>
              <a:rPr lang="de-CH" sz="3600" b="1" dirty="0" smtClean="0"/>
              <a:t>SEHER UND PROPHET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436096" y="6300028"/>
            <a:ext cx="314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Gustave </a:t>
            </a:r>
            <a:r>
              <a:rPr lang="de-CH" b="1" dirty="0" err="1" smtClean="0"/>
              <a:t>Doré</a:t>
            </a:r>
            <a:r>
              <a:rPr lang="de-CH" b="1" dirty="0" smtClean="0"/>
              <a:t> (1866)</a:t>
            </a:r>
            <a:endParaRPr lang="de-CH" b="1" dirty="0"/>
          </a:p>
        </p:txBody>
      </p:sp>
      <p:pic>
        <p:nvPicPr>
          <p:cNvPr id="8194" name="Picture 2" descr="https://upload.wikimedia.org/wikipedia/commons/thumb/5/5b/070A.Samuel_Blesses_Saul.jpg/800px-070A.Samuel_Blesses_Sa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4925"/>
            <a:ext cx="4938707" cy="61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43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3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2" y="548118"/>
            <a:ext cx="8136904" cy="5801539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290370" y="750190"/>
            <a:ext cx="4553835" cy="792088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1547663" y="4624108"/>
            <a:ext cx="2808313" cy="792088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45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JEREMIA REDET ZUM VOLK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7171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Lutherbibel (1545)</a:t>
            </a:r>
            <a:endParaRPr lang="de-CH" b="1" dirty="0"/>
          </a:p>
        </p:txBody>
      </p:sp>
      <p:pic>
        <p:nvPicPr>
          <p:cNvPr id="12290" name="Picture 2" descr="http://enominepatris.com/biblia/bilder/at/61%20Jeremi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05" y="1159769"/>
            <a:ext cx="6371397" cy="509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855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PROPHET HOSEA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28175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</a:t>
            </a:r>
            <a:r>
              <a:rPr lang="de-CH" b="1" dirty="0" err="1" smtClean="0"/>
              <a:t>Klosterneuburger</a:t>
            </a:r>
            <a:r>
              <a:rPr lang="de-CH" b="1" dirty="0" smtClean="0"/>
              <a:t> </a:t>
            </a:r>
            <a:r>
              <a:rPr lang="de-CH" b="1" dirty="0" err="1" smtClean="0"/>
              <a:t>Evangelienwerk</a:t>
            </a:r>
            <a:r>
              <a:rPr lang="de-CH" b="1" dirty="0" smtClean="0"/>
              <a:t> (um 1340)</a:t>
            </a:r>
            <a:endParaRPr lang="de-CH" b="1" dirty="0"/>
          </a:p>
        </p:txBody>
      </p:sp>
      <p:pic>
        <p:nvPicPr>
          <p:cNvPr id="10242" name="Picture 2" descr="https://upload.wikimedia.org/wikipedia/commons/thumb/8/85/E-codices_sbs-0008_007v_Hosea_mit_erhobener_Hand.TIF/lossy-page1-800px-E-codices_sbs-0008_007v_Hosea_mit_erhobener_Hand.T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52" y="1268759"/>
            <a:ext cx="4753894" cy="48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0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F0BF0A"/>
                </a:solidFill>
              </a:rPr>
              <a:t>Hos 14,2: </a:t>
            </a:r>
            <a:r>
              <a:rPr lang="de-CH" sz="4000" b="1" dirty="0" smtClean="0"/>
              <a:t>Kehre um, o Israel, zu dem Herrn, deinem Gott! Denn du bist zu Fall gekommen durch deine eigene Schuld.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30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F0BF0A"/>
                </a:solidFill>
              </a:rPr>
              <a:t>Hos 14,3a: </a:t>
            </a:r>
            <a:r>
              <a:rPr lang="de-CH" sz="4000" b="1" dirty="0" smtClean="0"/>
              <a:t>Nehmt Worte mit euch und kehrt um zum Herrn! Sprecht: «Vergib alle Schuld …»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17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WACHTURM IN ISRAEL</a:t>
            </a:r>
            <a:endParaRPr lang="de-CH" sz="3600" b="1" dirty="0"/>
          </a:p>
        </p:txBody>
      </p:sp>
      <p:pic>
        <p:nvPicPr>
          <p:cNvPr id="13314" name="Picture 2" descr="D:\17 Cultural Images of the Holy Land\Watchtowers\Watchtower and terracing in Benjamin, cd100122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32" y="1383310"/>
            <a:ext cx="7530611" cy="504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82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Der Dienst der Propheten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Einleitung</a:t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/>
              <a:t>   1. Die Propheten und ihr Auftrag</a:t>
            </a:r>
            <a:br>
              <a:rPr lang="de-CH" sz="3600" b="1" dirty="0" smtClean="0"/>
            </a:br>
            <a:r>
              <a:rPr lang="de-CH" sz="1800" b="1" dirty="0" smtClean="0">
                <a:solidFill>
                  <a:srgbClr val="F0BF0A"/>
                </a:solidFill>
              </a:rPr>
              <a:t/>
            </a:r>
            <a:br>
              <a:rPr lang="de-CH" sz="1800" b="1" dirty="0" smtClean="0">
                <a:solidFill>
                  <a:srgbClr val="F0BF0A"/>
                </a:solidFill>
              </a:rPr>
            </a:br>
            <a:r>
              <a:rPr lang="de-CH" sz="3600" b="1" dirty="0" smtClean="0">
                <a:solidFill>
                  <a:srgbClr val="F0BF0A"/>
                </a:solidFill>
              </a:rPr>
              <a:t>   </a:t>
            </a:r>
            <a:r>
              <a:rPr lang="de-CH" sz="3600" b="1" dirty="0">
                <a:solidFill>
                  <a:srgbClr val="F0BF0A"/>
                </a:solidFill>
              </a:rPr>
              <a:t>2</a:t>
            </a:r>
            <a:r>
              <a:rPr lang="de-CH" sz="3600" b="1" dirty="0" smtClean="0">
                <a:solidFill>
                  <a:srgbClr val="F0BF0A"/>
                </a:solidFill>
              </a:rPr>
              <a:t>. Eigenschaften der Propheten</a:t>
            </a:r>
            <a:br>
              <a:rPr lang="de-CH" sz="3600" b="1" dirty="0" smtClean="0">
                <a:solidFill>
                  <a:srgbClr val="F0BF0A"/>
                </a:solidFill>
              </a:rPr>
            </a:br>
            <a:r>
              <a:rPr lang="de-CH" sz="1800" b="1" dirty="0">
                <a:solidFill>
                  <a:srgbClr val="F0BF0A"/>
                </a:solidFill>
              </a:rPr>
              <a:t/>
            </a:r>
            <a:br>
              <a:rPr lang="de-CH" sz="1800" b="1" dirty="0">
                <a:solidFill>
                  <a:srgbClr val="F0BF0A"/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3. Die prophetischen Schriften</a:t>
            </a:r>
            <a:r>
              <a:rPr lang="de-CH" sz="3600" b="1" dirty="0"/>
              <a:t/>
            </a:r>
            <a:br>
              <a:rPr lang="de-CH" sz="3600" b="1" dirty="0"/>
            </a:br>
            <a: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3600" b="1" dirty="0" smtClean="0"/>
              <a:t>Schlusswort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125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PROPHET AMOS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28175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</a:t>
            </a:r>
            <a:r>
              <a:rPr lang="de-CH" b="1" dirty="0" err="1" smtClean="0"/>
              <a:t>Chirstoph</a:t>
            </a:r>
            <a:r>
              <a:rPr lang="de-CH" b="1" dirty="0" smtClean="0"/>
              <a:t> Weigel</a:t>
            </a:r>
            <a:endParaRPr lang="de-CH" b="1" dirty="0"/>
          </a:p>
        </p:txBody>
      </p:sp>
      <p:pic>
        <p:nvPicPr>
          <p:cNvPr id="14338" name="Picture 2" descr="16 WEIGEL AMOS THE HERDSMAN FROM TEK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3" y="1244351"/>
            <a:ext cx="4248472" cy="491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80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F0BF0A"/>
                </a:solidFill>
              </a:rPr>
              <a:t>2Chr 36,15a: </a:t>
            </a:r>
            <a:r>
              <a:rPr lang="de-CH" sz="4000" b="1" dirty="0" smtClean="0"/>
              <a:t>Und der Herr, der Gott ihrer Väter, sandte ihnen seine Boten, indem er sich früh aufmachte und sie immer wieder sandte.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50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Eigenschaften der Propheten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rgbClr val="F0BF0A"/>
                </a:solidFill>
              </a:rPr>
              <a:t>a. Von Gott berufen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1800" b="1" dirty="0" smtClean="0">
                <a:solidFill>
                  <a:srgbClr val="F0BF0A"/>
                </a:solidFill>
              </a:rPr>
              <a:t/>
            </a:r>
            <a:br>
              <a:rPr lang="de-CH" sz="1800" b="1" dirty="0" smtClean="0">
                <a:solidFill>
                  <a:srgbClr val="F0BF0A"/>
                </a:solidFill>
              </a:rPr>
            </a:br>
            <a:r>
              <a:rPr lang="de-CH" sz="3600" b="1" dirty="0" smtClean="0">
                <a:solidFill>
                  <a:srgbClr val="F0BF0A"/>
                </a:solidFill>
              </a:rPr>
              <a:t>   </a:t>
            </a:r>
            <a:r>
              <a:rPr lang="de-CH" sz="4000" b="1" dirty="0" smtClean="0"/>
              <a:t>b. Dem Wort Gottes verpflichtet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1800" b="1" dirty="0">
                <a:solidFill>
                  <a:srgbClr val="F0BF0A"/>
                </a:solidFill>
              </a:rPr>
              <a:t/>
            </a:r>
            <a:br>
              <a:rPr lang="de-CH" sz="1800" b="1" dirty="0">
                <a:solidFill>
                  <a:srgbClr val="F0BF0A"/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c. International tätig</a:t>
            </a:r>
            <a:r>
              <a:rPr lang="de-CH" sz="3600" b="1" dirty="0"/>
              <a:t/>
            </a:r>
            <a:br>
              <a:rPr lang="de-CH" sz="3600" b="1" dirty="0"/>
            </a:br>
            <a: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/>
              <a:t>d. Vorausblickend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03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BERUFUNG JEREMIAS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551723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Bibelillustration, Frankreich, 15. Jh.</a:t>
            </a:r>
            <a:endParaRPr lang="de-CH" b="1" dirty="0"/>
          </a:p>
        </p:txBody>
      </p:sp>
      <p:pic>
        <p:nvPicPr>
          <p:cNvPr id="20482" name="Picture 2" descr="14 ILLUM JEREMIE VOC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7" r="17198" b="3841"/>
          <a:stretch/>
        </p:blipFill>
        <p:spPr bwMode="auto">
          <a:xfrm>
            <a:off x="2710661" y="1772816"/>
            <a:ext cx="3722676" cy="363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5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F0BF0A"/>
                </a:solidFill>
              </a:rPr>
              <a:t>Jer</a:t>
            </a:r>
            <a:r>
              <a:rPr lang="de-CH" sz="4000" b="1" dirty="0" smtClean="0">
                <a:solidFill>
                  <a:srgbClr val="F0BF0A"/>
                </a:solidFill>
              </a:rPr>
              <a:t> 1,5a: </a:t>
            </a:r>
            <a:r>
              <a:rPr lang="de-CH" sz="4000" b="1" dirty="0" smtClean="0"/>
              <a:t>Ehe ich dich im Mutterleib bildete, habe ich dich ersehen, und bevor du aus dem Mutterschoss hervorkamst, habe ich dich geheiligt. 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590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F0BF0A"/>
                </a:solidFill>
              </a:rPr>
              <a:t>Jer</a:t>
            </a:r>
            <a:r>
              <a:rPr lang="de-CH" sz="4000" b="1" dirty="0" smtClean="0">
                <a:solidFill>
                  <a:srgbClr val="F0BF0A"/>
                </a:solidFill>
              </a:rPr>
              <a:t> 1,5b: </a:t>
            </a:r>
            <a:r>
              <a:rPr lang="de-CH" sz="4000" b="1" dirty="0" smtClean="0"/>
              <a:t>Zum Propheten für die Völker habe ich dich bestimmt. 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8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F0BF0A"/>
                </a:solidFill>
              </a:rPr>
              <a:t>Jer</a:t>
            </a:r>
            <a:r>
              <a:rPr lang="de-CH" sz="4000" b="1" dirty="0" smtClean="0">
                <a:solidFill>
                  <a:srgbClr val="F0BF0A"/>
                </a:solidFill>
              </a:rPr>
              <a:t> 1,6: </a:t>
            </a:r>
            <a:r>
              <a:rPr lang="de-CH" sz="4000" b="1" dirty="0" smtClean="0"/>
              <a:t>Ach, Herr, Herr, siehe, ich </a:t>
            </a:r>
            <a:br>
              <a:rPr lang="de-CH" sz="4000" b="1" dirty="0" smtClean="0"/>
            </a:br>
            <a:r>
              <a:rPr lang="de-CH" sz="4000" b="1" dirty="0" smtClean="0"/>
              <a:t>kann nicht reden, denn ich bin noch </a:t>
            </a:r>
            <a:br>
              <a:rPr lang="de-CH" sz="4000" b="1" dirty="0" smtClean="0"/>
            </a:br>
            <a:r>
              <a:rPr lang="de-CH" sz="4000" b="1" dirty="0" smtClean="0"/>
              <a:t>zu jung!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55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F0BF0A"/>
                </a:solidFill>
              </a:rPr>
              <a:t>Jer</a:t>
            </a:r>
            <a:r>
              <a:rPr lang="de-CH" sz="4000" b="1" dirty="0" smtClean="0">
                <a:solidFill>
                  <a:srgbClr val="F0BF0A"/>
                </a:solidFill>
              </a:rPr>
              <a:t> 1,7a: </a:t>
            </a:r>
            <a:r>
              <a:rPr lang="de-CH" sz="4000" b="1" dirty="0" smtClean="0"/>
              <a:t>Sage nicht: «Ich bin zu jung», sondern du sollst zu allen hingehen, zu denen ich dich sende, und du sollst alles reden, was ich dir gebiete!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91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F0BF0A"/>
                </a:solidFill>
              </a:rPr>
              <a:t>Jer</a:t>
            </a:r>
            <a:r>
              <a:rPr lang="de-CH" sz="4000" b="1" dirty="0" smtClean="0">
                <a:solidFill>
                  <a:srgbClr val="F0BF0A"/>
                </a:solidFill>
              </a:rPr>
              <a:t> 1,7b: </a:t>
            </a:r>
            <a:r>
              <a:rPr lang="de-CH" sz="4000" b="1" dirty="0" smtClean="0"/>
              <a:t>Fürchte dich nicht vor ihnen! Denn ich bin mit dir, um dich zu erretten, spricht der Herr.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99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436096" y="424925"/>
            <a:ext cx="3307860" cy="1275883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72000" rIns="91440" bIns="7200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PROPHET JESAJA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398616" y="6217788"/>
            <a:ext cx="314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Gustave </a:t>
            </a:r>
            <a:r>
              <a:rPr lang="de-CH" b="1" dirty="0" err="1" smtClean="0"/>
              <a:t>Doré</a:t>
            </a:r>
            <a:r>
              <a:rPr lang="de-CH" b="1" dirty="0" smtClean="0"/>
              <a:t> (1866)</a:t>
            </a:r>
            <a:endParaRPr lang="de-CH" b="1" dirty="0"/>
          </a:p>
        </p:txBody>
      </p:sp>
      <p:pic>
        <p:nvPicPr>
          <p:cNvPr id="19458" name="Picture 2" descr="120.The Prophet Isai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24925"/>
            <a:ext cx="4748811" cy="605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90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F0BF0A"/>
                </a:solidFill>
              </a:rPr>
              <a:t>Jer</a:t>
            </a:r>
            <a:r>
              <a:rPr lang="de-CH" sz="4000" b="1" dirty="0" smtClean="0">
                <a:solidFill>
                  <a:srgbClr val="F0BF0A"/>
                </a:solidFill>
              </a:rPr>
              <a:t> 26,22: </a:t>
            </a:r>
            <a:r>
              <a:rPr lang="de-CH" sz="4000" b="1" dirty="0" smtClean="0"/>
              <a:t>Da sandte der König </a:t>
            </a:r>
            <a:br>
              <a:rPr lang="de-CH" sz="4000" b="1" dirty="0" smtClean="0"/>
            </a:br>
            <a:r>
              <a:rPr lang="de-CH" sz="4000" b="1" dirty="0" err="1" smtClean="0"/>
              <a:t>Jojakim</a:t>
            </a:r>
            <a:r>
              <a:rPr lang="de-CH" sz="4000" b="1" dirty="0" smtClean="0"/>
              <a:t> Männer nach Ägypten, </a:t>
            </a:r>
            <a:r>
              <a:rPr lang="de-CH" sz="4000" b="1" dirty="0" err="1" smtClean="0"/>
              <a:t>Elnathan</a:t>
            </a:r>
            <a:r>
              <a:rPr lang="de-CH" sz="4000" b="1" dirty="0" smtClean="0"/>
              <a:t>, den Sohn </a:t>
            </a:r>
            <a:r>
              <a:rPr lang="de-CH" sz="4000" b="1" dirty="0" err="1" smtClean="0"/>
              <a:t>Achbors</a:t>
            </a:r>
            <a:r>
              <a:rPr lang="de-CH" sz="4000" b="1" dirty="0" smtClean="0"/>
              <a:t>, und mit ihm noch andere.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47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F0BF0A"/>
                </a:solidFill>
              </a:rPr>
              <a:t>Jer</a:t>
            </a:r>
            <a:r>
              <a:rPr lang="de-CH" sz="4000" b="1" dirty="0" smtClean="0">
                <a:solidFill>
                  <a:srgbClr val="F0BF0A"/>
                </a:solidFill>
              </a:rPr>
              <a:t> 26,23a: </a:t>
            </a:r>
            <a:r>
              <a:rPr lang="de-CH" sz="4000" b="1" dirty="0" smtClean="0"/>
              <a:t>Und sie holten </a:t>
            </a:r>
            <a:r>
              <a:rPr lang="de-CH" sz="4000" b="1" dirty="0" err="1" smtClean="0"/>
              <a:t>Urija</a:t>
            </a:r>
            <a:r>
              <a:rPr lang="de-CH" sz="4000" b="1" dirty="0" smtClean="0"/>
              <a:t> aus Ägypten und brachten ihn zu dem König </a:t>
            </a:r>
            <a:r>
              <a:rPr lang="de-CH" sz="4000" b="1" dirty="0" err="1" smtClean="0"/>
              <a:t>Jojakim</a:t>
            </a:r>
            <a:r>
              <a:rPr lang="de-CH" sz="4000" b="1" dirty="0"/>
              <a:t>.</a:t>
            </a:r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4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F0BF0A"/>
                </a:solidFill>
              </a:rPr>
              <a:t>2Chr 36,15b: </a:t>
            </a:r>
            <a:r>
              <a:rPr lang="de-CH" sz="4000" b="1" dirty="0" smtClean="0"/>
              <a:t>Denn er hatte Erbarmen mit seinem Volk und seiner Wohnung.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87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F0BF0A"/>
                </a:solidFill>
              </a:rPr>
              <a:t>Jer</a:t>
            </a:r>
            <a:r>
              <a:rPr lang="de-CH" sz="4000" b="1" dirty="0" smtClean="0">
                <a:solidFill>
                  <a:srgbClr val="F0BF0A"/>
                </a:solidFill>
              </a:rPr>
              <a:t> 26,23b: </a:t>
            </a:r>
            <a:r>
              <a:rPr lang="de-CH" sz="4000" b="1" dirty="0" smtClean="0"/>
              <a:t>Der erschlug ihn mit dem Schwert und warf seinen Leichnam in die Gräber des gemeinen Volkes.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37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JEREMIA IN DER ZISTERNE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28175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Lutherbibel (1545)</a:t>
            </a:r>
            <a:endParaRPr lang="de-CH" b="1" dirty="0"/>
          </a:p>
        </p:txBody>
      </p:sp>
      <p:pic>
        <p:nvPicPr>
          <p:cNvPr id="11266" name="Picture 2" descr="http://enominepatris.com/biblia/bilder/at/62%20Jeremia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70" y="1259993"/>
            <a:ext cx="6199268" cy="495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4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860032" y="424925"/>
            <a:ext cx="3883924" cy="1275883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72000" rIns="91440" bIns="7200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PROPHET HESEKIEL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860032" y="6217788"/>
            <a:ext cx="368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Pedro </a:t>
            </a:r>
            <a:r>
              <a:rPr lang="de-CH" b="1" dirty="0" err="1" smtClean="0"/>
              <a:t>Berruguete</a:t>
            </a:r>
            <a:r>
              <a:rPr lang="de-CH" b="1" dirty="0" smtClean="0"/>
              <a:t> (um 1500)</a:t>
            </a:r>
            <a:endParaRPr lang="de-CH" b="1" dirty="0"/>
          </a:p>
        </p:txBody>
      </p:sp>
      <p:pic>
        <p:nvPicPr>
          <p:cNvPr id="21506" name="Picture 2" descr="Pedro Berruguete - Ezekiel - WGA020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66868"/>
            <a:ext cx="4210834" cy="61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32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F0BF0A"/>
                </a:solidFill>
              </a:rPr>
              <a:t>Jer</a:t>
            </a:r>
            <a:r>
              <a:rPr lang="de-CH" sz="4000" b="1" dirty="0" smtClean="0">
                <a:solidFill>
                  <a:srgbClr val="F0BF0A"/>
                </a:solidFill>
              </a:rPr>
              <a:t> 15,10a: </a:t>
            </a:r>
            <a:r>
              <a:rPr lang="de-CH" sz="4000" b="1" dirty="0" smtClean="0"/>
              <a:t>Wehe mir, meine Mutter, dass du mich geboren hast, einen Mann, mit dem jedermann streitet und zankt im ganzen Land!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49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F0BF0A"/>
                </a:solidFill>
              </a:rPr>
              <a:t>Jer</a:t>
            </a:r>
            <a:r>
              <a:rPr lang="de-CH" sz="4000" b="1" dirty="0" smtClean="0">
                <a:solidFill>
                  <a:srgbClr val="F0BF0A"/>
                </a:solidFill>
              </a:rPr>
              <a:t> 15,10b: </a:t>
            </a:r>
            <a:r>
              <a:rPr lang="de-CH" sz="4000" b="1" dirty="0" smtClean="0"/>
              <a:t>Ich habe nichts </a:t>
            </a:r>
            <a:r>
              <a:rPr lang="de-CH" sz="4000" b="1" dirty="0" err="1" smtClean="0"/>
              <a:t>ausge</a:t>
            </a:r>
            <a:r>
              <a:rPr lang="de-CH" sz="4000" b="1" dirty="0" smtClean="0"/>
              <a:t>-liehen, und sie haben mir nichts </a:t>
            </a:r>
            <a:r>
              <a:rPr lang="de-CH" sz="4000" b="1" dirty="0" err="1" smtClean="0"/>
              <a:t>ge</a:t>
            </a:r>
            <a:r>
              <a:rPr lang="de-CH" sz="4000" b="1" dirty="0" smtClean="0"/>
              <a:t>-liehen, und doch fluchen sie mir alle!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19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Eigenschaften der Propheten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a. Von Gott berufen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1800" b="1" dirty="0" smtClean="0">
                <a:solidFill>
                  <a:srgbClr val="F0BF0A"/>
                </a:solidFill>
              </a:rPr>
              <a:t/>
            </a:r>
            <a:br>
              <a:rPr lang="de-CH" sz="1800" b="1" dirty="0" smtClean="0">
                <a:solidFill>
                  <a:srgbClr val="F0BF0A"/>
                </a:solidFill>
              </a:rPr>
            </a:br>
            <a:r>
              <a:rPr lang="de-CH" sz="3600" b="1" dirty="0" smtClean="0">
                <a:solidFill>
                  <a:srgbClr val="F0BF0A"/>
                </a:solidFill>
              </a:rPr>
              <a:t>   </a:t>
            </a:r>
            <a:r>
              <a:rPr lang="de-CH" sz="4000" b="1" dirty="0" smtClean="0">
                <a:solidFill>
                  <a:srgbClr val="F0BF0A"/>
                </a:solidFill>
              </a:rPr>
              <a:t>b. Dem Wort Gottes verpflichtet</a:t>
            </a:r>
            <a:r>
              <a:rPr lang="de-CH" sz="3600" b="1" dirty="0" smtClean="0">
                <a:solidFill>
                  <a:srgbClr val="F0BF0A"/>
                </a:solidFill>
              </a:rPr>
              <a:t/>
            </a:r>
            <a:br>
              <a:rPr lang="de-CH" sz="3600" b="1" dirty="0" smtClean="0">
                <a:solidFill>
                  <a:srgbClr val="F0BF0A"/>
                </a:solidFill>
              </a:rPr>
            </a:br>
            <a:r>
              <a:rPr lang="de-CH" sz="1800" b="1" dirty="0">
                <a:solidFill>
                  <a:srgbClr val="F0BF0A"/>
                </a:solidFill>
              </a:rPr>
              <a:t/>
            </a:r>
            <a:br>
              <a:rPr lang="de-CH" sz="1800" b="1" dirty="0">
                <a:solidFill>
                  <a:srgbClr val="F0BF0A"/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c. International tätig</a:t>
            </a:r>
            <a:r>
              <a:rPr lang="de-CH" sz="3600" b="1" dirty="0"/>
              <a:t/>
            </a:r>
            <a:br>
              <a:rPr lang="de-CH" sz="3600" b="1" dirty="0"/>
            </a:br>
            <a: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/>
              <a:t>d. Vorausblickend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23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BERUFUNGSVISION HESEKIELS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28175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Lutherbibel (1545)</a:t>
            </a:r>
            <a:endParaRPr lang="de-CH" b="1" dirty="0"/>
          </a:p>
        </p:txBody>
      </p:sp>
      <p:pic>
        <p:nvPicPr>
          <p:cNvPr id="30722" name="Picture 2" descr="http://enominepatris.com/biblia/bilder/at/63%20Hesekie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09" y="1258698"/>
            <a:ext cx="6112990" cy="489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14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355976" y="424925"/>
            <a:ext cx="4387980" cy="69981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72000" rIns="91440" bIns="7200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PROPHET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355976" y="5923116"/>
            <a:ext cx="422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Ausschnitt aus dem Isenheimer Altar </a:t>
            </a:r>
            <a:br>
              <a:rPr lang="de-CH" b="1" dirty="0" smtClean="0"/>
            </a:br>
            <a:r>
              <a:rPr lang="de-CH" b="1" dirty="0" smtClean="0"/>
              <a:t>von Matthias Grünewald (1515)</a:t>
            </a:r>
            <a:endParaRPr lang="de-CH" b="1" dirty="0"/>
          </a:p>
        </p:txBody>
      </p:sp>
      <p:pic>
        <p:nvPicPr>
          <p:cNvPr id="7170" name="Picture 2" descr="https://upload.wikimedia.org/wikipedia/commons/thumb/d/d7/Matthias_Gr%C3%BCnewald_-_The_Annunciation_%28detail%29_-_WGA10753.jpg/320px-Matthias_Gr%C3%BCnewald_-_The_Annunciation_%28detail%29_-_WGA107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21" y="424924"/>
            <a:ext cx="3712695" cy="602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50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F0BF0A"/>
                </a:solidFill>
              </a:rPr>
              <a:t>Jer</a:t>
            </a:r>
            <a:r>
              <a:rPr lang="de-CH" sz="4000" b="1" dirty="0" smtClean="0">
                <a:solidFill>
                  <a:srgbClr val="F0BF0A"/>
                </a:solidFill>
              </a:rPr>
              <a:t> 1,8: </a:t>
            </a:r>
            <a:r>
              <a:rPr lang="de-CH" sz="4000" b="1" dirty="0" smtClean="0"/>
              <a:t>Siehe, ich lege meine Worte in deinen Mund.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42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F0BF0A"/>
                </a:solidFill>
              </a:rPr>
              <a:t>Jer</a:t>
            </a:r>
            <a:r>
              <a:rPr lang="de-CH" sz="4000" b="1" dirty="0" smtClean="0">
                <a:solidFill>
                  <a:srgbClr val="F0BF0A"/>
                </a:solidFill>
              </a:rPr>
              <a:t> 15,19: </a:t>
            </a:r>
            <a:r>
              <a:rPr lang="de-CH" sz="4000" b="1" dirty="0" smtClean="0"/>
              <a:t>So sollst du sein wie mein Mund.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20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F0BF0A"/>
                </a:solidFill>
              </a:rPr>
              <a:t>2Chr 36,16a: </a:t>
            </a:r>
            <a:r>
              <a:rPr lang="de-CH" sz="4000" b="1" dirty="0" smtClean="0"/>
              <a:t>Aber sie verspotteten </a:t>
            </a:r>
            <a:br>
              <a:rPr lang="de-CH" sz="4000" b="1" dirty="0" smtClean="0"/>
            </a:br>
            <a:r>
              <a:rPr lang="de-CH" sz="4000" b="1" dirty="0" smtClean="0"/>
              <a:t>die Boten Gottes und verachteten seine Worte und verlachten seine Propheten, …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89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F0BF0A"/>
                </a:solidFill>
              </a:rPr>
              <a:t>5Mo 18,20a: </a:t>
            </a:r>
            <a:r>
              <a:rPr lang="de-CH" sz="4000" b="1" dirty="0" smtClean="0"/>
              <a:t>Doch der Prophet, der </a:t>
            </a:r>
            <a:br>
              <a:rPr lang="de-CH" sz="4000" b="1" dirty="0" smtClean="0"/>
            </a:br>
            <a:r>
              <a:rPr lang="de-CH" sz="4000" b="1" dirty="0" smtClean="0"/>
              <a:t>so vermessen ist, in meinem Namen </a:t>
            </a:r>
            <a:br>
              <a:rPr lang="de-CH" sz="4000" b="1" dirty="0" smtClean="0"/>
            </a:br>
            <a:r>
              <a:rPr lang="de-CH" sz="4000" b="1" dirty="0" smtClean="0"/>
              <a:t>zu reden, was ich ihm nicht zu reden geboten habe, …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70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F0BF0A"/>
                </a:solidFill>
              </a:rPr>
              <a:t>5Mo 18,20b: </a:t>
            </a:r>
            <a:r>
              <a:rPr lang="de-CH" sz="4000" b="1" dirty="0" smtClean="0"/>
              <a:t>… oder der im Namen anderer Götter redet, jener Prophet soll sterben.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842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F0BF0A"/>
                </a:solidFill>
              </a:rPr>
              <a:t>Jer</a:t>
            </a:r>
            <a:r>
              <a:rPr lang="de-CH" sz="4000" b="1" dirty="0" smtClean="0">
                <a:solidFill>
                  <a:srgbClr val="F0BF0A"/>
                </a:solidFill>
              </a:rPr>
              <a:t> 23,16: </a:t>
            </a:r>
            <a:r>
              <a:rPr lang="de-CH" sz="4000" b="1" dirty="0" smtClean="0"/>
              <a:t>… die Offenbarungen ihres eigenen Herzens verkünden und nicht aus dem Mund des Herrn.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651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F0BF0A"/>
                </a:solidFill>
              </a:rPr>
              <a:t>Hes</a:t>
            </a:r>
            <a:r>
              <a:rPr lang="de-CH" sz="4000" b="1" dirty="0" smtClean="0">
                <a:solidFill>
                  <a:srgbClr val="F0BF0A"/>
                </a:solidFill>
              </a:rPr>
              <a:t> 13,6: </a:t>
            </a:r>
            <a:r>
              <a:rPr lang="de-CH" sz="4000" b="1" dirty="0" smtClean="0"/>
              <a:t>Sie schauen Trug und lügen-hafte Wahrsagung, sie, die sagen: «So spricht der Herr!», obwohl der Herr sie nicht gesandt hat; und sie machen Hoffnung, dass ihr Wort sich erfülle.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93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F0BF0A"/>
                </a:solidFill>
              </a:rPr>
              <a:t>Hes</a:t>
            </a:r>
            <a:r>
              <a:rPr lang="de-CH" sz="4000" b="1" dirty="0" smtClean="0">
                <a:solidFill>
                  <a:srgbClr val="F0BF0A"/>
                </a:solidFill>
              </a:rPr>
              <a:t> 13,7: </a:t>
            </a:r>
            <a:r>
              <a:rPr lang="de-CH" sz="4000" b="1" dirty="0" smtClean="0"/>
              <a:t>Habt ihr nicht trügerische Gesicht gesehen und lügenhafte Wahrsagung </a:t>
            </a:r>
            <a:r>
              <a:rPr lang="de-CH" sz="4000" b="1" dirty="0" err="1" smtClean="0"/>
              <a:t>ausgesprohen</a:t>
            </a:r>
            <a:r>
              <a:rPr lang="de-CH" sz="4000" b="1" dirty="0" smtClean="0"/>
              <a:t> und dabei gesagt: «So spricht der Herr», während ich doch nicht geredet habe?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10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F0BF0A"/>
                </a:solidFill>
              </a:rPr>
              <a:t>Hes</a:t>
            </a:r>
            <a:r>
              <a:rPr lang="de-CH" sz="4000" b="1" dirty="0" smtClean="0">
                <a:solidFill>
                  <a:srgbClr val="F0BF0A"/>
                </a:solidFill>
              </a:rPr>
              <a:t> 13,22a: </a:t>
            </a:r>
            <a:r>
              <a:rPr lang="de-CH" sz="4000" b="1" dirty="0" smtClean="0"/>
              <a:t>Ihr kränkt das Herz des Gerechten, den ich doch nicht </a:t>
            </a:r>
            <a:r>
              <a:rPr lang="de-CH" sz="4000" b="1" dirty="0" err="1" smtClean="0"/>
              <a:t>ge</a:t>
            </a:r>
            <a:r>
              <a:rPr lang="de-CH" sz="4000" b="1" dirty="0" smtClean="0"/>
              <a:t>-kränkt haben will, mit Betrug, …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70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F0BF0A"/>
                </a:solidFill>
              </a:rPr>
              <a:t>Hes</a:t>
            </a:r>
            <a:r>
              <a:rPr lang="de-CH" sz="4000" b="1" dirty="0" smtClean="0">
                <a:solidFill>
                  <a:srgbClr val="F0BF0A"/>
                </a:solidFill>
              </a:rPr>
              <a:t> 13,22b: </a:t>
            </a:r>
            <a:r>
              <a:rPr lang="de-CH" sz="4000" b="1" dirty="0" smtClean="0"/>
              <a:t>… dagegen stärkt ihr die Hände des Gottlosen, damit er sich ja nicht von seinem bösen Weg bekehrt und am Leben bleibt.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71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122413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JEREMIA UND DER FALSCHE PROPHET HANANIAH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584639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Christoph Weigel</a:t>
            </a:r>
            <a:endParaRPr lang="de-CH" b="1" dirty="0"/>
          </a:p>
        </p:txBody>
      </p:sp>
      <p:pic>
        <p:nvPicPr>
          <p:cNvPr id="33796" name="Picture 4" descr="17 WEIGEL ENGRAVING HANANIAH 28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84" y="2132856"/>
            <a:ext cx="5652630" cy="369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68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Eigenschaften der Propheten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a. Von Gott berufen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1800" b="1" dirty="0" smtClean="0">
                <a:solidFill>
                  <a:srgbClr val="F0BF0A"/>
                </a:solidFill>
              </a:rPr>
              <a:t/>
            </a:r>
            <a:br>
              <a:rPr lang="de-CH" sz="1800" b="1" dirty="0" smtClean="0">
                <a:solidFill>
                  <a:srgbClr val="F0BF0A"/>
                </a:solidFill>
              </a:rPr>
            </a:br>
            <a:r>
              <a:rPr lang="de-CH" sz="3600" b="1" dirty="0" smtClean="0">
                <a:solidFill>
                  <a:srgbClr val="F0BF0A"/>
                </a:solidFill>
              </a:rPr>
              <a:t>   </a:t>
            </a:r>
            <a:r>
              <a:rPr lang="de-CH" sz="4000" b="1" dirty="0" smtClean="0"/>
              <a:t>b. Dem Wort Gottes verpflichtet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rgbClr val="F0BF0A"/>
                </a:solidFill>
              </a:rPr>
              <a:t>c. International tätig</a:t>
            </a:r>
            <a:r>
              <a:rPr lang="de-CH" sz="3600" b="1" dirty="0">
                <a:solidFill>
                  <a:srgbClr val="F0BF0A"/>
                </a:solidFill>
              </a:rPr>
              <a:t/>
            </a:r>
            <a:br>
              <a:rPr lang="de-CH" sz="3600" b="1" dirty="0">
                <a:solidFill>
                  <a:srgbClr val="F0BF0A"/>
                </a:solidFill>
              </a:rPr>
            </a:br>
            <a: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/>
              <a:t>d. Vorausblickend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66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ELISA UND DER SYRER NAEMAN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28175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Pieter der </a:t>
            </a:r>
            <a:r>
              <a:rPr lang="de-CH" b="1" dirty="0" err="1" smtClean="0"/>
              <a:t>Grebber</a:t>
            </a:r>
            <a:r>
              <a:rPr lang="de-CH" b="1" dirty="0" smtClean="0"/>
              <a:t> (1630)</a:t>
            </a:r>
            <a:endParaRPr lang="de-CH" b="1" dirty="0"/>
          </a:p>
        </p:txBody>
      </p:sp>
      <p:pic>
        <p:nvPicPr>
          <p:cNvPr id="9218" name="Picture 2" descr="https://upload.wikimedia.org/wikipedia/commons/thumb/0/07/ElijahRefusingGifts_PieterDeGrebber.jpg/800px-ElijahRefusingGifts_PieterDeGrebb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26" y="1300719"/>
            <a:ext cx="7112746" cy="481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18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F0BF0A"/>
                </a:solidFill>
              </a:rPr>
              <a:t>2Chr 36,16b: </a:t>
            </a:r>
            <a:r>
              <a:rPr lang="de-CH" sz="4000" b="1" dirty="0" smtClean="0"/>
              <a:t>… bis der Zorn des Herrn über sein Volk so hoch stieg, dass keine Heilung mehr möglich war.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01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436096" y="424925"/>
            <a:ext cx="3307860" cy="1275883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72000" rIns="91440" bIns="7200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JONA PREDIGT IN NINIVE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364088" y="6165304"/>
            <a:ext cx="314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Gustave </a:t>
            </a:r>
            <a:r>
              <a:rPr lang="de-CH" b="1" dirty="0" err="1" smtClean="0"/>
              <a:t>Doré</a:t>
            </a:r>
            <a:r>
              <a:rPr lang="de-CH" b="1" dirty="0" smtClean="0"/>
              <a:t> (1866)</a:t>
            </a:r>
            <a:endParaRPr lang="de-CH" b="1" dirty="0"/>
          </a:p>
        </p:txBody>
      </p:sp>
      <p:pic>
        <p:nvPicPr>
          <p:cNvPr id="44034" name="Picture 2" descr="https://upload.wikimedia.org/wikipedia/commons/thumb/b/bc/Dore_jonah.jpg/800px-Dore_jon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4924"/>
            <a:ext cx="4752528" cy="598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48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Eigenschaften der Propheten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a. Von Gott berufen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1800" b="1" dirty="0" smtClean="0">
                <a:solidFill>
                  <a:srgbClr val="F0BF0A"/>
                </a:solidFill>
              </a:rPr>
              <a:t/>
            </a:r>
            <a:br>
              <a:rPr lang="de-CH" sz="1800" b="1" dirty="0" smtClean="0">
                <a:solidFill>
                  <a:srgbClr val="F0BF0A"/>
                </a:solidFill>
              </a:rPr>
            </a:br>
            <a:r>
              <a:rPr lang="de-CH" sz="3600" b="1" dirty="0" smtClean="0">
                <a:solidFill>
                  <a:srgbClr val="F0BF0A"/>
                </a:solidFill>
              </a:rPr>
              <a:t>   </a:t>
            </a:r>
            <a:r>
              <a:rPr lang="de-CH" sz="4000" b="1" dirty="0" smtClean="0"/>
              <a:t>b. Dem Wort Gottes verpflichtet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c. International tätig</a:t>
            </a:r>
            <a:r>
              <a:rPr lang="de-CH" sz="3600" b="1" dirty="0"/>
              <a:t/>
            </a:r>
            <a:br>
              <a:rPr lang="de-CH" sz="3600" b="1" dirty="0"/>
            </a:br>
            <a: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>
                <a:solidFill>
                  <a:srgbClr val="F0BF0A"/>
                </a:solidFill>
              </a:rPr>
              <a:t>d. Vorausblickend</a:t>
            </a:r>
            <a:endParaRPr lang="de-CH" sz="4000" b="1" dirty="0">
              <a:solidFill>
                <a:srgbClr val="F0BF0A"/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66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6156176" y="424925"/>
            <a:ext cx="2587780" cy="63794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72000" rIns="91440" bIns="7200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JESAJA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012160" y="6228020"/>
            <a:ext cx="249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Bibelkarte (1904)</a:t>
            </a:r>
            <a:endParaRPr lang="de-CH" b="1" dirty="0"/>
          </a:p>
        </p:txBody>
      </p:sp>
      <p:pic>
        <p:nvPicPr>
          <p:cNvPr id="47106" name="Picture 2" descr="Isaiah (Bible Card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2076"/>
            <a:ext cx="5457918" cy="609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6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ZERSTÖRUNG JERUSALEMS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02128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Nürnberger Chronik (1493)</a:t>
            </a:r>
            <a:endParaRPr lang="de-CH" b="1" dirty="0"/>
          </a:p>
        </p:txBody>
      </p:sp>
      <p:pic>
        <p:nvPicPr>
          <p:cNvPr id="48130" name="Picture 2" descr="La destruction de Jérusalem par Nabuchodonosor (enluminure médiévale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89" y="1700808"/>
            <a:ext cx="829202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94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F0BF0A"/>
                </a:solidFill>
              </a:rPr>
              <a:t>Hab 1,5a: </a:t>
            </a:r>
            <a:r>
              <a:rPr lang="de-CH" sz="4000" b="1" dirty="0" smtClean="0"/>
              <a:t>Seht euch um unter den Heidenvölkern und schaut umher; verwundert und entsetzt euch! 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39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F0BF0A"/>
                </a:solidFill>
              </a:rPr>
              <a:t>Hab 1,5b: </a:t>
            </a:r>
            <a:r>
              <a:rPr lang="de-CH" sz="4000" b="1" dirty="0" smtClean="0"/>
              <a:t>Denn ich tue ein Werk in euren Tagen – ihr würdet es nicht glauben, wenn man es erzählte!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41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F0BF0A"/>
                </a:solidFill>
              </a:rPr>
              <a:t>Hab 1,6a: </a:t>
            </a:r>
            <a:r>
              <a:rPr lang="de-CH" sz="4000" b="1" dirty="0" smtClean="0"/>
              <a:t>Denn siehe, ich erwecke </a:t>
            </a:r>
            <a:br>
              <a:rPr lang="de-CH" sz="4000" b="1" dirty="0" smtClean="0"/>
            </a:br>
            <a:r>
              <a:rPr lang="de-CH" sz="4000" b="1" dirty="0" smtClean="0"/>
              <a:t>die Chaldäer, ein bitterböses und ungestümes Volk, …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40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F0BF0A"/>
                </a:solidFill>
              </a:rPr>
              <a:t>Hab 1,6b: </a:t>
            </a:r>
            <a:r>
              <a:rPr lang="de-CH" sz="4000" b="1" dirty="0" smtClean="0"/>
              <a:t>… das die Weiten der Erde durchzieht, um Wohnsitze zu erobern, die ihm nicht gehören.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39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F0BF0A"/>
                </a:solidFill>
              </a:rPr>
              <a:t>Hab 1,8a: </a:t>
            </a:r>
            <a:r>
              <a:rPr lang="de-CH" sz="4000" b="1" dirty="0" smtClean="0"/>
              <a:t>Schneller als Leoparden </a:t>
            </a:r>
            <a:br>
              <a:rPr lang="de-CH" sz="4000" b="1" dirty="0" smtClean="0"/>
            </a:br>
            <a:r>
              <a:rPr lang="de-CH" sz="4000" b="1" dirty="0" smtClean="0"/>
              <a:t>sind seine Rosse und rascher als Wölfe am Abend; seine Reiter kommen im Galopp daher.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50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F0BF0A"/>
                </a:solidFill>
              </a:rPr>
              <a:t>Hab 1,8b: </a:t>
            </a:r>
            <a:r>
              <a:rPr lang="de-CH" sz="4000" b="1" dirty="0" smtClean="0"/>
              <a:t>Von fernher kommen seine Reiter; sie fliegen daher wie ein Adler, der sich auf den Frass stürzt.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82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Der Dienst der Propheten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</a:t>
            </a:r>
            <a:r>
              <a:rPr lang="de-CH" sz="3600" b="1" dirty="0" smtClean="0">
                <a:solidFill>
                  <a:srgbClr val="F0BF0A"/>
                </a:solidFill>
              </a:rPr>
              <a:t>Einleitung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/>
              <a:t>   1. Die Propheten und ihr Auftrag</a:t>
            </a:r>
            <a:br>
              <a:rPr lang="de-CH" sz="3600" b="1" dirty="0" smtClean="0"/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/>
              <a:t>2</a:t>
            </a:r>
            <a:r>
              <a:rPr lang="de-CH" sz="3600" b="1" dirty="0" smtClean="0"/>
              <a:t>. Eigenschaften der Propheten</a:t>
            </a:r>
            <a:br>
              <a:rPr lang="de-CH" sz="3600" b="1" dirty="0" smtClean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3. Die prophetischen Schriften</a:t>
            </a:r>
            <a:r>
              <a:rPr lang="de-CH" sz="3600" b="1" dirty="0"/>
              <a:t/>
            </a:r>
            <a:br>
              <a:rPr lang="de-CH" sz="3600" b="1" dirty="0"/>
            </a:br>
            <a: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3600" b="1" dirty="0" smtClean="0"/>
              <a:t>Schlusswort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1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F0BF0A"/>
                </a:solidFill>
              </a:rPr>
              <a:t>Jes</a:t>
            </a:r>
            <a:r>
              <a:rPr lang="de-CH" sz="4000" b="1" dirty="0" smtClean="0">
                <a:solidFill>
                  <a:srgbClr val="F0BF0A"/>
                </a:solidFill>
              </a:rPr>
              <a:t> 53,4: </a:t>
            </a:r>
            <a:r>
              <a:rPr lang="de-CH" sz="4000" b="1" dirty="0" smtClean="0"/>
              <a:t>Fürwahr, er hat unsere Krankheit getragen und unsere Schmerzen auf sich geladen; wir aber hielten ihn für bestraft, von Gott geschlagen und niedergebeugt.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41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F0BF0A"/>
                </a:solidFill>
              </a:rPr>
              <a:t>Jes</a:t>
            </a:r>
            <a:r>
              <a:rPr lang="de-CH" sz="4000" b="1" dirty="0" smtClean="0">
                <a:solidFill>
                  <a:srgbClr val="F0BF0A"/>
                </a:solidFill>
              </a:rPr>
              <a:t> 53,5a: </a:t>
            </a:r>
            <a:r>
              <a:rPr lang="de-CH" sz="4000" b="1" dirty="0" smtClean="0"/>
              <a:t>Doch er wurde um unserer Übertretungen willen durchbohrt, wegen unserer Missetaten zerschlagen.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788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F0BF0A"/>
                </a:solidFill>
              </a:rPr>
              <a:t>Jes</a:t>
            </a:r>
            <a:r>
              <a:rPr lang="de-CH" sz="4000" b="1" dirty="0" smtClean="0">
                <a:solidFill>
                  <a:srgbClr val="F0BF0A"/>
                </a:solidFill>
              </a:rPr>
              <a:t> 53,5b: </a:t>
            </a:r>
            <a:r>
              <a:rPr lang="de-CH" sz="4000" b="1" dirty="0" smtClean="0"/>
              <a:t>Die Strafe lag auf ihm, </a:t>
            </a:r>
            <a:br>
              <a:rPr lang="de-CH" sz="4000" b="1" dirty="0" smtClean="0"/>
            </a:br>
            <a:r>
              <a:rPr lang="de-CH" sz="4000" b="1" dirty="0" smtClean="0"/>
              <a:t>damit wir Frieden hätten, und durch seine Wunden sind wir geheilt worden.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08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ISENHEIMER ALTAR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28175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Matthias Grünewald (1512-1516)</a:t>
            </a:r>
            <a:endParaRPr lang="de-CH" b="1" dirty="0"/>
          </a:p>
        </p:txBody>
      </p:sp>
      <p:pic>
        <p:nvPicPr>
          <p:cNvPr id="49154" name="Picture 2" descr="https://upload.wikimedia.org/wikipedia/commons/thumb/4/4f/Mathis_Gothart_Gr%C3%BCnewald_022.jpg/800px-Mathis_Gothart_Gr%C3%BCnewald_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806" y="1340768"/>
            <a:ext cx="53663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204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122413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HESEKIEL UND DIE WIEDERBELEBTEN</a:t>
            </a:r>
            <a:br>
              <a:rPr lang="de-CH" sz="3600" b="1" dirty="0" smtClean="0"/>
            </a:br>
            <a:r>
              <a:rPr lang="de-CH" sz="3600" b="1" dirty="0" smtClean="0"/>
              <a:t>TOTENGEBEINE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28175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Lutherbibel (1545)</a:t>
            </a:r>
            <a:endParaRPr lang="de-CH" b="1" dirty="0"/>
          </a:p>
        </p:txBody>
      </p:sp>
      <p:pic>
        <p:nvPicPr>
          <p:cNvPr id="46082" name="Picture 2" descr="https://upload.wikimedia.org/wikipedia/commons/5/50/Lutherbibel_1534_Hesekiel_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50" y="1860980"/>
            <a:ext cx="5719898" cy="429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730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F0BF0A"/>
                </a:solidFill>
              </a:rPr>
              <a:t>Am 9,14a: </a:t>
            </a:r>
            <a:r>
              <a:rPr lang="de-CH" sz="4000" b="1" dirty="0" smtClean="0"/>
              <a:t>Und ich will das Geschick meines Volkes Israel wenden, und sie werden die verwüsteten Städte wieder aufbauen und bewohnen, …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49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F0BF0A"/>
                </a:solidFill>
              </a:rPr>
              <a:t>Am 9,14b: </a:t>
            </a:r>
            <a:r>
              <a:rPr lang="de-CH" sz="4000" b="1" dirty="0" smtClean="0"/>
              <a:t>… Weinberge pflanzen und deren Wein trinken, Gärten anlegen und deren Früchte geniessen.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00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F0BF0A"/>
                </a:solidFill>
              </a:rPr>
              <a:t>Am 9,15: </a:t>
            </a:r>
            <a:r>
              <a:rPr lang="de-CH" sz="4000" b="1" dirty="0" smtClean="0"/>
              <a:t>Und ich werde es einpflanzen in ihr Land; und sie sollen aus ihrem Land, das ich ihnen gegeben habe, nicht mehr herausgerissen werden! spricht der Herr, dein Gott.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0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STAATSGRÜNDUNG ISRAELS (1948)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28175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Rudi Weissenstein (14. Mai 1948)</a:t>
            </a:r>
            <a:endParaRPr lang="de-CH" b="1" dirty="0"/>
          </a:p>
        </p:txBody>
      </p:sp>
      <p:pic>
        <p:nvPicPr>
          <p:cNvPr id="59394" name="Picture 2" descr="https://upload.wikimedia.org/wikipedia/commons/b/b8/Declaration_of_State_of_Israel_1948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3" y="1340767"/>
            <a:ext cx="4248472" cy="479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235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292080" y="404664"/>
            <a:ext cx="3528392" cy="172819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WIEDERKUNFT CHRISTI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275741" y="6156012"/>
            <a:ext cx="352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Ikone (um 1700)</a:t>
            </a:r>
            <a:endParaRPr lang="de-CH" b="1" dirty="0"/>
          </a:p>
        </p:txBody>
      </p:sp>
      <p:pic>
        <p:nvPicPr>
          <p:cNvPr id="63490" name="Picture 2" descr="https://upload.wikimedia.org/wikipedia/commons/f/fd/Icon_second_com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66653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5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987824" y="424925"/>
            <a:ext cx="5756132" cy="62781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PROPHET MALEACHI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2973310" y="6125216"/>
            <a:ext cx="5445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</a:t>
            </a:r>
            <a:r>
              <a:rPr lang="de-CH" b="1" dirty="0" err="1" smtClean="0"/>
              <a:t>Duccio</a:t>
            </a:r>
            <a:r>
              <a:rPr lang="de-CH" b="1" dirty="0" smtClean="0"/>
              <a:t> die </a:t>
            </a:r>
            <a:r>
              <a:rPr lang="de-CH" b="1" dirty="0" err="1" smtClean="0"/>
              <a:t>Buoninsegna</a:t>
            </a:r>
            <a:r>
              <a:rPr lang="de-CH" b="1" dirty="0" smtClean="0"/>
              <a:t> (um 1310)</a:t>
            </a:r>
            <a:endParaRPr lang="de-CH" b="1" dirty="0"/>
          </a:p>
        </p:txBody>
      </p:sp>
      <p:pic>
        <p:nvPicPr>
          <p:cNvPr id="2050" name="Picture 2" descr="https://upload.wikimedia.org/wikipedia/commons/thumb/3/39/Duccio_di_Buoninsegna_066.jpg/320px-Duccio_di_Buoninsegna_0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193812" cy="601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840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568952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F0BF0A"/>
                </a:solidFill>
              </a:rPr>
              <a:t>Jes</a:t>
            </a:r>
            <a:r>
              <a:rPr lang="de-CH" sz="4000" b="1" dirty="0" smtClean="0">
                <a:solidFill>
                  <a:srgbClr val="F0BF0A"/>
                </a:solidFill>
              </a:rPr>
              <a:t> 2,4a: </a:t>
            </a:r>
            <a:r>
              <a:rPr lang="de-CH" sz="4000" b="1" dirty="0" smtClean="0"/>
              <a:t>Und er wird Recht sprechen zwischen den Heiden und viele Völker zurechtweisen, so dass sie </a:t>
            </a:r>
            <a:r>
              <a:rPr lang="de-CH" sz="4000" b="1" dirty="0" smtClean="0"/>
              <a:t>ihre </a:t>
            </a:r>
            <a:r>
              <a:rPr lang="de-CH" sz="4000" b="1" dirty="0" smtClean="0"/>
              <a:t>Schwer-</a:t>
            </a:r>
            <a:r>
              <a:rPr lang="de-CH" sz="4000" b="1" dirty="0" err="1" smtClean="0"/>
              <a:t>ter</a:t>
            </a:r>
            <a:r>
              <a:rPr lang="de-CH" sz="4000" b="1" dirty="0" smtClean="0"/>
              <a:t> zu Pflugscharen schmieden werden und ihre Speere zu Rebmessern.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0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F0BF0A"/>
                </a:solidFill>
              </a:rPr>
              <a:t>Jes</a:t>
            </a:r>
            <a:r>
              <a:rPr lang="de-CH" sz="4000" b="1" dirty="0" smtClean="0">
                <a:solidFill>
                  <a:srgbClr val="F0BF0A"/>
                </a:solidFill>
              </a:rPr>
              <a:t> 2,4b: </a:t>
            </a:r>
            <a:r>
              <a:rPr lang="de-CH" sz="4000" b="1" dirty="0" smtClean="0"/>
              <a:t>Kein Volk wird gegen das andere das Schwert erheben.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00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Der Dienst der Propheten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Einleitung</a:t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/>
              <a:t>   1. Die Propheten und ihr Auftrag</a:t>
            </a:r>
            <a:br>
              <a:rPr lang="de-CH" sz="3600" b="1" dirty="0" smtClean="0"/>
            </a:br>
            <a:r>
              <a:rPr lang="de-CH" sz="1800" b="1" dirty="0" smtClean="0">
                <a:solidFill>
                  <a:srgbClr val="F0BF0A"/>
                </a:solidFill>
              </a:rPr>
              <a:t/>
            </a:r>
            <a:br>
              <a:rPr lang="de-CH" sz="1800" b="1" dirty="0" smtClean="0">
                <a:solidFill>
                  <a:srgbClr val="F0BF0A"/>
                </a:solidFill>
              </a:rPr>
            </a:br>
            <a:r>
              <a:rPr lang="de-CH" sz="3600" b="1" dirty="0" smtClean="0"/>
              <a:t>   </a:t>
            </a:r>
            <a:r>
              <a:rPr lang="de-CH" sz="3600" b="1" dirty="0"/>
              <a:t>2</a:t>
            </a:r>
            <a:r>
              <a:rPr lang="de-CH" sz="3600" b="1" dirty="0" smtClean="0"/>
              <a:t>. Eigenschaften der Propheten</a:t>
            </a:r>
            <a:r>
              <a:rPr lang="de-CH" sz="3600" b="1" dirty="0" smtClean="0">
                <a:solidFill>
                  <a:srgbClr val="F0BF0A"/>
                </a:solidFill>
              </a:rPr>
              <a:t/>
            </a:r>
            <a:br>
              <a:rPr lang="de-CH" sz="3600" b="1" dirty="0" smtClean="0">
                <a:solidFill>
                  <a:srgbClr val="F0BF0A"/>
                </a:solidFill>
              </a:rPr>
            </a:br>
            <a:r>
              <a:rPr lang="de-CH" sz="1800" b="1" dirty="0">
                <a:solidFill>
                  <a:srgbClr val="F0BF0A"/>
                </a:solidFill>
              </a:rPr>
              <a:t/>
            </a:r>
            <a:br>
              <a:rPr lang="de-CH" sz="1800" b="1" dirty="0">
                <a:solidFill>
                  <a:srgbClr val="F0BF0A"/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3600" b="1" dirty="0" smtClean="0">
                <a:solidFill>
                  <a:srgbClr val="F0BF0A"/>
                </a:solidFill>
              </a:rPr>
              <a:t> 3. Die prophetischen Schriften</a:t>
            </a:r>
            <a:r>
              <a:rPr lang="de-CH" sz="3600" b="1" dirty="0"/>
              <a:t/>
            </a:r>
            <a:br>
              <a:rPr lang="de-CH" sz="3600" b="1" dirty="0"/>
            </a:br>
            <a: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3600" b="1" dirty="0" smtClean="0"/>
              <a:t>Schlusswort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807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«BIBLIOTHECA DIVINA»</a:t>
            </a:r>
            <a:endParaRPr lang="de-CH" sz="36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99429"/>
            <a:ext cx="5040560" cy="535390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999457" y="6443425"/>
            <a:ext cx="3217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 smtClean="0"/>
              <a:t>Bild aus: DOWLEY, Der grosse Bibelführer, S. 6.</a:t>
            </a:r>
            <a:endParaRPr lang="de-CH" sz="1200" dirty="0"/>
          </a:p>
        </p:txBody>
      </p:sp>
      <p:sp>
        <p:nvSpPr>
          <p:cNvPr id="2" name="Ellipse 1"/>
          <p:cNvSpPr/>
          <p:nvPr/>
        </p:nvSpPr>
        <p:spPr>
          <a:xfrm>
            <a:off x="1619672" y="1844824"/>
            <a:ext cx="3384376" cy="1584176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2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SCHRIFTPROPHETEN</a:t>
            </a:r>
          </a:p>
          <a:p>
            <a:endParaRPr lang="de-CH" sz="3600" b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530767"/>
              </p:ext>
            </p:extLst>
          </p:nvPr>
        </p:nvGraphicFramePr>
        <p:xfrm>
          <a:off x="415818" y="1484784"/>
          <a:ext cx="8404654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022"/>
                <a:gridCol w="5688632"/>
              </a:tblGrid>
              <a:tr h="727601">
                <a:tc>
                  <a:txBody>
                    <a:bodyPr/>
                    <a:lstStyle/>
                    <a:p>
                      <a:pPr algn="l"/>
                      <a:r>
                        <a:rPr lang="de-CH" sz="3600" dirty="0" smtClean="0">
                          <a:solidFill>
                            <a:srgbClr val="002060"/>
                          </a:solidFill>
                        </a:rPr>
                        <a:t> Gruppe</a:t>
                      </a:r>
                      <a:endParaRPr lang="de-CH" sz="3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600" dirty="0" smtClean="0">
                          <a:solidFill>
                            <a:srgbClr val="002060"/>
                          </a:solidFill>
                        </a:rPr>
                        <a:t> Bücher</a:t>
                      </a:r>
                      <a:endParaRPr lang="de-CH" sz="3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1651259">
                <a:tc>
                  <a:txBody>
                    <a:bodyPr/>
                    <a:lstStyle/>
                    <a:p>
                      <a:pPr algn="l"/>
                      <a:r>
                        <a:rPr lang="de-CH" sz="3200" b="1" dirty="0" smtClean="0"/>
                        <a:t>«Grosse Propheten»</a:t>
                      </a:r>
                      <a:endParaRPr lang="de-CH" sz="3200" b="1" dirty="0"/>
                    </a:p>
                  </a:txBody>
                  <a:tcPr marL="144000" marR="144000" marT="108000" marB="10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Jesaja, Jeremia, Hesekiel</a:t>
                      </a:r>
                      <a:endParaRPr lang="de-CH" sz="3200" b="1" dirty="0"/>
                    </a:p>
                  </a:txBody>
                  <a:tcPr marL="144000" marR="144000" marT="108000" marB="108000"/>
                </a:tc>
              </a:tr>
              <a:tr h="2589692">
                <a:tc>
                  <a:txBody>
                    <a:bodyPr/>
                    <a:lstStyle/>
                    <a:p>
                      <a:pPr algn="l"/>
                      <a:r>
                        <a:rPr lang="de-CH" sz="3200" b="1" dirty="0" smtClean="0"/>
                        <a:t>«Kleine  </a:t>
                      </a:r>
                    </a:p>
                    <a:p>
                      <a:pPr algn="l"/>
                      <a:r>
                        <a:rPr lang="de-CH" sz="3200" b="1" dirty="0" smtClean="0"/>
                        <a:t>Propheten»</a:t>
                      </a:r>
                      <a:endParaRPr lang="de-CH" sz="3200" b="1" dirty="0"/>
                    </a:p>
                  </a:txBody>
                  <a:tcPr marL="144000" marR="144000" marT="108000" marB="10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Hosea, Joel, Amos, </a:t>
                      </a:r>
                      <a:r>
                        <a:rPr lang="de-DE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Obadja</a:t>
                      </a:r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Jona, Micha, </a:t>
                      </a:r>
                      <a:r>
                        <a:rPr lang="de-DE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Nahum</a:t>
                      </a:r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Habakuk, </a:t>
                      </a:r>
                      <a:r>
                        <a:rPr lang="de-DE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Zefanja</a:t>
                      </a:r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de-DE" sz="3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32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Haggai</a:t>
                      </a:r>
                      <a:r>
                        <a:rPr lang="de-DE" sz="3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Sacharja, Maleachi, (Daniel)</a:t>
                      </a:r>
                      <a:endParaRPr lang="de-CH" sz="3200" b="1" dirty="0"/>
                    </a:p>
                  </a:txBody>
                  <a:tcPr marL="144000" marR="144000" marT="108000" marB="10800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676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JESAJA-ROLLE AUS QUMRAN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29" y="501317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Fund aus dem 2. Jh. v. Chr.</a:t>
            </a:r>
            <a:endParaRPr lang="de-CH" b="1" dirty="0"/>
          </a:p>
        </p:txBody>
      </p:sp>
      <p:pic>
        <p:nvPicPr>
          <p:cNvPr id="64514" name="Picture 2" descr="https://upload.wikimedia.org/wikipedia/commons/thumb/3/31/Great_Isaiah_Scroll.jpg/1920px-Great_Isaiah_Scro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6" y="2348880"/>
            <a:ext cx="7963347" cy="252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98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PROPHETEN IM TANACH</a:t>
            </a:r>
          </a:p>
          <a:p>
            <a:endParaRPr lang="de-CH" sz="3600" b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462337"/>
              </p:ext>
            </p:extLst>
          </p:nvPr>
        </p:nvGraphicFramePr>
        <p:xfrm>
          <a:off x="415818" y="1484784"/>
          <a:ext cx="8404654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022"/>
                <a:gridCol w="5688632"/>
              </a:tblGrid>
              <a:tr h="688072">
                <a:tc>
                  <a:txBody>
                    <a:bodyPr/>
                    <a:lstStyle/>
                    <a:p>
                      <a:pPr algn="l"/>
                      <a:r>
                        <a:rPr lang="de-CH" sz="3600" dirty="0" smtClean="0">
                          <a:solidFill>
                            <a:srgbClr val="002060"/>
                          </a:solidFill>
                        </a:rPr>
                        <a:t> Gruppe</a:t>
                      </a:r>
                      <a:endParaRPr lang="de-CH" sz="3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600" dirty="0" smtClean="0">
                          <a:solidFill>
                            <a:srgbClr val="002060"/>
                          </a:solidFill>
                        </a:rPr>
                        <a:t> Bücher</a:t>
                      </a:r>
                      <a:endParaRPr lang="de-CH" sz="3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2140240">
                <a:tc>
                  <a:txBody>
                    <a:bodyPr/>
                    <a:lstStyle/>
                    <a:p>
                      <a:pPr algn="l"/>
                      <a:r>
                        <a:rPr lang="de-CH" sz="3200" b="1" dirty="0" smtClean="0"/>
                        <a:t>«Vordere Propheten»</a:t>
                      </a:r>
                      <a:endParaRPr lang="de-CH" sz="3200" b="1" dirty="0"/>
                    </a:p>
                  </a:txBody>
                  <a:tcPr marL="144000" marR="144000" marT="108000" marB="10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Josua, Richter, Samuel, </a:t>
                      </a:r>
                      <a:b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Könige</a:t>
                      </a:r>
                      <a:endParaRPr lang="de-CH" sz="3200" b="1" dirty="0"/>
                    </a:p>
                  </a:txBody>
                  <a:tcPr marL="144000" marR="144000" marT="108000" marB="108000"/>
                </a:tc>
              </a:tr>
              <a:tr h="2140240">
                <a:tc>
                  <a:txBody>
                    <a:bodyPr/>
                    <a:lstStyle/>
                    <a:p>
                      <a:pPr algn="l"/>
                      <a:r>
                        <a:rPr lang="de-CH" sz="3200" b="1" dirty="0" smtClean="0"/>
                        <a:t>«Hintere Propheten»</a:t>
                      </a:r>
                      <a:endParaRPr lang="de-CH" sz="3200" b="1" dirty="0"/>
                    </a:p>
                  </a:txBody>
                  <a:tcPr marL="144000" marR="144000" marT="108000" marB="10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Jesaja, Jeremia, Hesekiel, Zwölfprophetenbuch</a:t>
                      </a:r>
                      <a:endParaRPr lang="de-CH" sz="3200" b="1" dirty="0"/>
                    </a:p>
                  </a:txBody>
                  <a:tcPr marL="144000" marR="144000" marT="108000" marB="10800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677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Der Dienst der Propheten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Einleitung</a:t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/>
              <a:t>   1. Die Propheten und ihr Auftrag</a:t>
            </a:r>
            <a:br>
              <a:rPr lang="de-CH" sz="3600" b="1" dirty="0" smtClean="0"/>
            </a:br>
            <a:r>
              <a:rPr lang="de-CH" sz="1800" b="1" dirty="0" smtClean="0">
                <a:solidFill>
                  <a:srgbClr val="F0BF0A"/>
                </a:solidFill>
              </a:rPr>
              <a:t/>
            </a:r>
            <a:br>
              <a:rPr lang="de-CH" sz="1800" b="1" dirty="0" smtClean="0">
                <a:solidFill>
                  <a:srgbClr val="F0BF0A"/>
                </a:solidFill>
              </a:rPr>
            </a:br>
            <a:r>
              <a:rPr lang="de-CH" sz="3600" b="1" dirty="0" smtClean="0"/>
              <a:t>   </a:t>
            </a:r>
            <a:r>
              <a:rPr lang="de-CH" sz="3600" b="1" dirty="0"/>
              <a:t>2</a:t>
            </a:r>
            <a:r>
              <a:rPr lang="de-CH" sz="3600" b="1" dirty="0" smtClean="0"/>
              <a:t>. Eigenschaften der Propheten</a:t>
            </a:r>
            <a:r>
              <a:rPr lang="de-CH" sz="3600" b="1" dirty="0" smtClean="0">
                <a:solidFill>
                  <a:srgbClr val="F0BF0A"/>
                </a:solidFill>
              </a:rPr>
              <a:t/>
            </a:r>
            <a:br>
              <a:rPr lang="de-CH" sz="3600" b="1" dirty="0" smtClean="0">
                <a:solidFill>
                  <a:srgbClr val="F0BF0A"/>
                </a:solidFill>
              </a:rPr>
            </a:br>
            <a:r>
              <a:rPr lang="de-CH" sz="1800" b="1" dirty="0">
                <a:solidFill>
                  <a:srgbClr val="F0BF0A"/>
                </a:solidFill>
              </a:rPr>
              <a:t/>
            </a:r>
            <a:br>
              <a:rPr lang="de-CH" sz="1800" b="1" dirty="0">
                <a:solidFill>
                  <a:srgbClr val="F0BF0A"/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3600" b="1" dirty="0" smtClean="0">
                <a:solidFill>
                  <a:srgbClr val="F0BF0A"/>
                </a:solidFill>
              </a:rPr>
              <a:t> </a:t>
            </a:r>
            <a:r>
              <a:rPr lang="de-CH" sz="3600" b="1" dirty="0" smtClean="0"/>
              <a:t>3. Die prophetischen Schriften</a:t>
            </a:r>
            <a:r>
              <a:rPr lang="de-CH" sz="3600" b="1" dirty="0"/>
              <a:t/>
            </a:r>
            <a:br>
              <a:rPr lang="de-CH" sz="3600" b="1" dirty="0"/>
            </a:br>
            <a:r>
              <a:rPr lang="de-CH" sz="1600" b="1" dirty="0">
                <a:solidFill>
                  <a:srgbClr val="F0BF0A"/>
                </a:solidFill>
              </a:rPr>
              <a:t/>
            </a:r>
            <a:br>
              <a:rPr lang="de-CH" sz="1600" b="1" dirty="0">
                <a:solidFill>
                  <a:srgbClr val="F0BF0A"/>
                </a:solidFill>
              </a:rPr>
            </a:br>
            <a:r>
              <a:rPr lang="de-CH" sz="3600" b="1" dirty="0">
                <a:solidFill>
                  <a:srgbClr val="F0BF0A"/>
                </a:solidFill>
              </a:rPr>
              <a:t> </a:t>
            </a:r>
            <a:r>
              <a:rPr lang="de-CH" sz="3600" b="1" dirty="0" smtClean="0">
                <a:solidFill>
                  <a:srgbClr val="F0BF0A"/>
                </a:solidFill>
              </a:rPr>
              <a:t>  Schlusswort</a:t>
            </a:r>
            <a:endParaRPr lang="de-CH" sz="3600" b="1" dirty="0">
              <a:solidFill>
                <a:srgbClr val="F0BF0A"/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16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F0BF0A"/>
                </a:solidFill>
              </a:rPr>
              <a:t>5Mo 18,18a: </a:t>
            </a:r>
            <a:r>
              <a:rPr lang="de-CH" sz="4000" b="1" dirty="0" smtClean="0"/>
              <a:t>Ich will ihnen einen Propheten, wie du es bist, aus der Mitte ihrer Brüder erwecken …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59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F0BF0A"/>
                </a:solidFill>
              </a:rPr>
              <a:t>5Mo 18,18b: </a:t>
            </a:r>
            <a:r>
              <a:rPr lang="de-CH" sz="4000" b="1" dirty="0" smtClean="0"/>
              <a:t>… und meine Worte in seinen Mund legen; der soll alles zu ihnen reden, was ich ihm gebieten werde.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011212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b="38028"/>
          <a:stretch/>
        </p:blipFill>
        <p:spPr bwMode="auto">
          <a:xfrm>
            <a:off x="446965" y="3990548"/>
            <a:ext cx="8267253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54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Der Dienst der Propheten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Einleitung</a:t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/>
              <a:t>   </a:t>
            </a:r>
            <a:r>
              <a:rPr lang="de-CH" sz="3600" b="1" dirty="0" smtClean="0">
                <a:solidFill>
                  <a:srgbClr val="F0BF0A"/>
                </a:solidFill>
              </a:rPr>
              <a:t>1. Die Propheten und ihr Auftrag</a:t>
            </a:r>
            <a:br>
              <a:rPr lang="de-CH" sz="3600" b="1" dirty="0" smtClean="0">
                <a:solidFill>
                  <a:srgbClr val="F0BF0A"/>
                </a:solidFill>
              </a:rPr>
            </a:br>
            <a:r>
              <a:rPr lang="de-CH" sz="1800" b="1" dirty="0" smtClean="0">
                <a:solidFill>
                  <a:srgbClr val="F0BF0A"/>
                </a:solidFill>
              </a:rPr>
              <a:t/>
            </a:r>
            <a:br>
              <a:rPr lang="de-CH" sz="1800" b="1" dirty="0" smtClean="0">
                <a:solidFill>
                  <a:srgbClr val="F0BF0A"/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/>
              <a:t>2</a:t>
            </a:r>
            <a:r>
              <a:rPr lang="de-CH" sz="3600" b="1" dirty="0" smtClean="0"/>
              <a:t>. Eigenschaften der Propheten</a:t>
            </a:r>
            <a:br>
              <a:rPr lang="de-CH" sz="3600" b="1" dirty="0" smtClean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3. Die prophetischen Schriften</a:t>
            </a:r>
            <a:r>
              <a:rPr lang="de-CH" sz="3600" b="1" dirty="0"/>
              <a:t/>
            </a:r>
            <a:br>
              <a:rPr lang="de-CH" sz="3600" b="1" dirty="0"/>
            </a:br>
            <a: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3600" b="1" dirty="0" smtClean="0"/>
              <a:t>Schlusswort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69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Der Dienst der Propheten</a:t>
            </a:r>
          </a:p>
          <a:p>
            <a:pPr algn="ctr"/>
            <a:r>
              <a:rPr lang="de-CH" sz="3600" b="1" dirty="0" smtClean="0">
                <a:solidFill>
                  <a:srgbClr val="F0BF0A"/>
                </a:solidFill>
              </a:rPr>
              <a:t>(Bibelkurs, Teil 13/24)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500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987824" y="520214"/>
            <a:ext cx="3096344" cy="177993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EINIGE DER BIBLISCHEN PROPHETEN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2944844" y="6129232"/>
            <a:ext cx="325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Nürnberger Chronik (1493)</a:t>
            </a:r>
            <a:endParaRPr lang="de-CH" b="1" dirty="0"/>
          </a:p>
        </p:txBody>
      </p:sp>
      <p:pic>
        <p:nvPicPr>
          <p:cNvPr id="6146" name="Picture 2" descr="https://upload.wikimedia.org/wikipedia/commons/9/90/Nuremberg_chronicles_f_53v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59"/>
          <a:stretch/>
        </p:blipFill>
        <p:spPr bwMode="auto">
          <a:xfrm>
            <a:off x="428855" y="487308"/>
            <a:ext cx="2342645" cy="59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upload.wikimedia.org/wikipedia/commons/9/90/Nuremberg_chronicles_f_53v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89"/>
          <a:stretch/>
        </p:blipFill>
        <p:spPr bwMode="auto">
          <a:xfrm>
            <a:off x="6341152" y="520214"/>
            <a:ext cx="2415286" cy="593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17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8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AUDIO_FILEPATH" val="C:\Users\Colombo.Perm\Documents\001 FILES\001 HANS\02 EGW\03 BIBELKURS\09 AUDIO-DATEIEN\150501_10_Bibelkurs_10.mp3"/>
  <p:tag name="ELAPSEDTIME" val="1586.652"/>
  <p:tag name="AUDIO_ID" val="1527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AUDIO_FILEPATH" val="C:\Users\Colombo.Perm\Documents\001 FILES\001 HANS\02 EGW\03 BIBELKURS\09 AUDIO-DATEIEN\150501_10_Bibelkurs_10.mp3"/>
  <p:tag name="ELAPSEDTIME" val="1586.652"/>
  <p:tag name="AUDIO_ID" val="1527"/>
  <p:tag name="ARTICULATE_USED_LAYOUT" val="1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1218</Words>
  <Application>Microsoft Office PowerPoint</Application>
  <PresentationFormat>Bildschirmpräsentation (4:3)</PresentationFormat>
  <Paragraphs>119</Paragraphs>
  <Slides>80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80</vt:i4>
      </vt:variant>
    </vt:vector>
  </HeadingPairs>
  <TitlesOfParts>
    <vt:vector size="8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Der Dienst der Propheten     Einleitung     1. Die Propheten und ihr Auftrag     2. Eigenschaften der Propheten     3. Die prophetischen Schriften     Schlusswort</vt:lpstr>
      <vt:lpstr>PowerPoint-Präsentation</vt:lpstr>
      <vt:lpstr>Der Dienst der Propheten     Einleitung     1. Die Propheten und ihr Auftrag     2. Eigenschaften der Propheten     3. Die prophetischen Schriften     Schlusswort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Der Dienst der Propheten     Einleitung     1. Die Propheten und ihr Auftrag     2. Eigenschaften der Propheten     3. Die prophetischen Schriften     Schlusswort</vt:lpstr>
      <vt:lpstr>PowerPoint-Präsentation</vt:lpstr>
      <vt:lpstr>Eigenschaften der Propheten     a. Von Gott berufen     b. Dem Wort Gottes verpflichtet     c. International tätig     d. Vorausblickend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Eigenschaften der Propheten     a. Von Gott berufen     b. Dem Wort Gottes verpflichtet     c. International tätig     d. Vorausblickend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Eigenschaften der Propheten     a. Von Gott berufen     b. Dem Wort Gottes verpflichtet     c. International tätig     d. Vorausblickend</vt:lpstr>
      <vt:lpstr>PowerPoint-Präsentation</vt:lpstr>
      <vt:lpstr>PowerPoint-Präsentation</vt:lpstr>
      <vt:lpstr>Eigenschaften der Propheten     a. Von Gott berufen     b. Dem Wort Gottes verpflichtet     c. International tätig     d. Vorausblickend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Der Dienst der Propheten     Einleitung     1. Die Propheten und ihr Auftrag     2. Eigenschaften der Propheten     3. Die prophetischen Schriften     Schlusswort</vt:lpstr>
      <vt:lpstr>PowerPoint-Präsentation</vt:lpstr>
      <vt:lpstr>PowerPoint-Präsentation</vt:lpstr>
      <vt:lpstr>PowerPoint-Präsentation</vt:lpstr>
      <vt:lpstr>PowerPoint-Präsentation</vt:lpstr>
      <vt:lpstr>Der Dienst der Propheten     Einleitung     1. Die Propheten und ihr Auftrag     2. Eigenschaften der Propheten     3. Die prophetischen Schriften     Schlusswort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Römerbrief  Verfasser   Paulus Adressat  Gemeinde in Rom Abfassungszeit 57 n. Chr. Abfassungsort Korinth (GRE)  Gliederung:  Kapitel 1-11  Lehre Kapitel 12-16  Anwendung  Bild: Der Apostel Paulus beim Schreiben, Zeichnung aus einer Handschrift aus dem 9. Jahrhundert</dc:title>
  <dc:creator>Hans Trüb</dc:creator>
  <cp:lastModifiedBy>Colombo</cp:lastModifiedBy>
  <cp:revision>519</cp:revision>
  <dcterms:created xsi:type="dcterms:W3CDTF">2012-03-09T15:08:16Z</dcterms:created>
  <dcterms:modified xsi:type="dcterms:W3CDTF">2015-07-23T08:07:23Z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3024D740-B6D7-4D4A-9C51-C6234B5A1F9F</vt:lpwstr>
  </property>
  <property fmtid="{D5CDD505-2E9C-101B-9397-08002B2CF9AE}" pid="3" name="ArticulatePath">
    <vt:lpwstr>BIBELKURS TEIL 09</vt:lpwstr>
  </property>
</Properties>
</file>