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1843" r:id="rId2"/>
    <p:sldId id="1267" r:id="rId3"/>
    <p:sldId id="1749" r:id="rId4"/>
    <p:sldId id="1750" r:id="rId5"/>
    <p:sldId id="1684" r:id="rId6"/>
    <p:sldId id="1754" r:id="rId7"/>
    <p:sldId id="1755" r:id="rId8"/>
    <p:sldId id="1756" r:id="rId9"/>
    <p:sldId id="1758" r:id="rId10"/>
    <p:sldId id="1765" r:id="rId11"/>
    <p:sldId id="1759" r:id="rId12"/>
    <p:sldId id="1771" r:id="rId13"/>
    <p:sldId id="1796" r:id="rId14"/>
    <p:sldId id="1776" r:id="rId15"/>
    <p:sldId id="1777" r:id="rId16"/>
    <p:sldId id="1778" r:id="rId17"/>
    <p:sldId id="1751" r:id="rId18"/>
    <p:sldId id="1774" r:id="rId19"/>
    <p:sldId id="1775" r:id="rId20"/>
    <p:sldId id="1779" r:id="rId21"/>
    <p:sldId id="1780" r:id="rId22"/>
    <p:sldId id="1781" r:id="rId23"/>
    <p:sldId id="1782" r:id="rId24"/>
    <p:sldId id="1783" r:id="rId25"/>
    <p:sldId id="1784" r:id="rId26"/>
    <p:sldId id="1785" r:id="rId27"/>
    <p:sldId id="1786" r:id="rId28"/>
    <p:sldId id="1787" r:id="rId29"/>
    <p:sldId id="1788" r:id="rId30"/>
    <p:sldId id="1770" r:id="rId31"/>
    <p:sldId id="1789" r:id="rId32"/>
    <p:sldId id="1790" r:id="rId33"/>
    <p:sldId id="1791" r:id="rId34"/>
    <p:sldId id="1800" r:id="rId35"/>
    <p:sldId id="1797" r:id="rId36"/>
    <p:sldId id="1792" r:id="rId37"/>
    <p:sldId id="1793" r:id="rId38"/>
    <p:sldId id="1798" r:id="rId39"/>
    <p:sldId id="1794" r:id="rId40"/>
    <p:sldId id="1795" r:id="rId41"/>
    <p:sldId id="1799" r:id="rId42"/>
    <p:sldId id="1760" r:id="rId43"/>
    <p:sldId id="1801" r:id="rId44"/>
    <p:sldId id="1802" r:id="rId45"/>
    <p:sldId id="1803" r:id="rId46"/>
    <p:sldId id="1804" r:id="rId47"/>
    <p:sldId id="1805" r:id="rId48"/>
    <p:sldId id="1806" r:id="rId49"/>
    <p:sldId id="1813" r:id="rId50"/>
    <p:sldId id="1808" r:id="rId51"/>
    <p:sldId id="1814" r:id="rId52"/>
    <p:sldId id="1809" r:id="rId53"/>
    <p:sldId id="1810" r:id="rId54"/>
    <p:sldId id="1839" r:id="rId55"/>
    <p:sldId id="1816" r:id="rId56"/>
    <p:sldId id="1812" r:id="rId57"/>
    <p:sldId id="1817" r:id="rId58"/>
    <p:sldId id="1818" r:id="rId59"/>
    <p:sldId id="1819" r:id="rId60"/>
    <p:sldId id="1820" r:id="rId61"/>
    <p:sldId id="1822" r:id="rId62"/>
    <p:sldId id="1824" r:id="rId63"/>
    <p:sldId id="1825" r:id="rId64"/>
    <p:sldId id="1823" r:id="rId65"/>
    <p:sldId id="1826" r:id="rId66"/>
    <p:sldId id="1827" r:id="rId67"/>
    <p:sldId id="1831" r:id="rId68"/>
    <p:sldId id="1829" r:id="rId69"/>
    <p:sldId id="1830" r:id="rId70"/>
    <p:sldId id="1828" r:id="rId71"/>
    <p:sldId id="1833" r:id="rId72"/>
    <p:sldId id="1832" r:id="rId73"/>
    <p:sldId id="1835" r:id="rId74"/>
    <p:sldId id="1836" r:id="rId75"/>
    <p:sldId id="1685" r:id="rId76"/>
    <p:sldId id="1837" r:id="rId77"/>
    <p:sldId id="1838" r:id="rId78"/>
    <p:sldId id="1840" r:id="rId79"/>
    <p:sldId id="1841" r:id="rId80"/>
    <p:sldId id="1844" r:id="rId81"/>
  </p:sldIdLst>
  <p:sldSz cx="9144000" cy="6858000" type="screen4x3"/>
  <p:notesSz cx="6858000" cy="9144000"/>
  <p:custDataLst>
    <p:tags r:id="rId8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416"/>
    <a:srgbClr val="EA0000"/>
    <a:srgbClr val="EC832C"/>
    <a:srgbClr val="F0BF0A"/>
    <a:srgbClr val="F18309"/>
    <a:srgbClr val="E4B01C"/>
    <a:srgbClr val="A89E64"/>
    <a:srgbClr val="D4732A"/>
    <a:srgbClr val="9983B3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6625" autoAdjust="0"/>
  </p:normalViewPr>
  <p:slideViewPr>
    <p:cSldViewPr>
      <p:cViewPr>
        <p:scale>
          <a:sx n="66" d="100"/>
          <a:sy n="66" d="100"/>
        </p:scale>
        <p:origin x="-142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29.09.2015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Untergang und Neuanfang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EE5416"/>
                </a:solidFill>
              </a:rPr>
              <a:t>(Bibelkurs, Teil </a:t>
            </a:r>
            <a:r>
              <a:rPr lang="de-CH" sz="3600" b="1" dirty="0" smtClean="0">
                <a:solidFill>
                  <a:srgbClr val="EE5416"/>
                </a:solidFill>
              </a:rPr>
              <a:t>15/24</a:t>
            </a:r>
            <a:r>
              <a:rPr lang="de-CH" sz="3600" b="1" dirty="0" smtClean="0">
                <a:solidFill>
                  <a:srgbClr val="EE5416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8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NEUBABYLONISCHE REICH</a:t>
            </a:r>
            <a:endParaRPr lang="de-CH" sz="3600" b="1" dirty="0"/>
          </a:p>
        </p:txBody>
      </p:sp>
      <p:pic>
        <p:nvPicPr>
          <p:cNvPr id="16386" name="Picture 2" descr="https://upload.wikimedia.org/wikipedia/commons/thumb/a/a8/Empire_neo_babyloien.svg/800px-Empire_neo_babyloi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37" y="1340768"/>
            <a:ext cx="61519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7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Zunkir</a:t>
            </a:r>
            <a:r>
              <a:rPr lang="de-CH" b="1" dirty="0" smtClean="0"/>
              <a:t>, CC-BY-SA 3.0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60308"/>
            <a:ext cx="3667900" cy="12405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 BELAGERUNG JERUSALEMS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4540" y="6165304"/>
            <a:ext cx="33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</a:t>
            </a:r>
            <a:r>
              <a:rPr lang="de-CH" b="1" dirty="0" err="1" smtClean="0"/>
              <a:t>Beatus</a:t>
            </a:r>
            <a:r>
              <a:rPr lang="de-CH" b="1" dirty="0" smtClean="0"/>
              <a:t> von </a:t>
            </a:r>
            <a:r>
              <a:rPr lang="de-CH" b="1" dirty="0" err="1" smtClean="0"/>
              <a:t>Urgell</a:t>
            </a:r>
            <a:r>
              <a:rPr lang="de-CH" b="1" dirty="0" smtClean="0"/>
              <a:t> (11. Jh.)</a:t>
            </a:r>
            <a:endParaRPr lang="de-CH" b="1" dirty="0"/>
          </a:p>
        </p:txBody>
      </p:sp>
      <p:pic>
        <p:nvPicPr>
          <p:cNvPr id="10242" name="Picture 2" descr="https://upload.wikimedia.org/wikipedia/commons/thumb/f/f0/B_Urgell_208v.jpg/800px-B_Urgell_208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307"/>
            <a:ext cx="4176464" cy="59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JOJACHIN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Promptuarii</a:t>
            </a:r>
            <a:r>
              <a:rPr lang="de-CH" b="1" dirty="0" smtClean="0"/>
              <a:t> </a:t>
            </a:r>
            <a:r>
              <a:rPr lang="de-CH" b="1" dirty="0" err="1" smtClean="0"/>
              <a:t>Iconum</a:t>
            </a:r>
            <a:r>
              <a:rPr lang="de-CH" b="1" dirty="0" smtClean="0"/>
              <a:t> </a:t>
            </a:r>
            <a:r>
              <a:rPr lang="de-CH" b="1" dirty="0" err="1" smtClean="0"/>
              <a:t>Insigniorum</a:t>
            </a:r>
            <a:r>
              <a:rPr lang="de-CH" b="1" dirty="0" smtClean="0"/>
              <a:t> </a:t>
            </a:r>
            <a:r>
              <a:rPr lang="de-CH" b="1" dirty="0" smtClean="0"/>
              <a:t>(16. Jh.)</a:t>
            </a:r>
            <a:endParaRPr lang="de-CH" b="1" dirty="0"/>
          </a:p>
        </p:txBody>
      </p:sp>
      <p:pic>
        <p:nvPicPr>
          <p:cNvPr id="23554" name="Picture 2" descr="Jehoiachin-Jeconi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340767"/>
            <a:ext cx="4608512" cy="46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6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ZEDEKIAS SÖHNE WERDEN GETÖTET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François-Xavier Fabre (1787)</a:t>
            </a:r>
            <a:endParaRPr lang="de-CH" b="1" dirty="0"/>
          </a:p>
        </p:txBody>
      </p:sp>
      <p:pic>
        <p:nvPicPr>
          <p:cNvPr id="13314" name="Picture 2" descr="https://upload.wikimedia.org/wikipedia/commons/f/f1/Fran%C3%A7ois-Xavier_Fabre_-_Nabuchodonosor_Has_Zedekiah%27s_Children_Killed_before_his_Ey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259842"/>
            <a:ext cx="6480720" cy="49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1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Jer</a:t>
            </a:r>
            <a:r>
              <a:rPr lang="de-CH" sz="4000" b="1" dirty="0" smtClean="0">
                <a:solidFill>
                  <a:srgbClr val="EE5416"/>
                </a:solidFill>
              </a:rPr>
              <a:t> 39,1a: </a:t>
            </a:r>
            <a:r>
              <a:rPr lang="de-CH" sz="4000" b="1" dirty="0" smtClean="0"/>
              <a:t>Und es geschah, dass Jerusalem eingenommen wurde. Im neunten Jahr </a:t>
            </a:r>
            <a:r>
              <a:rPr lang="de-CH" sz="4000" b="1" dirty="0" err="1" smtClean="0"/>
              <a:t>Zedekias</a:t>
            </a:r>
            <a:r>
              <a:rPr lang="de-CH" sz="4000" b="1" dirty="0" smtClean="0"/>
              <a:t>, des Königs </a:t>
            </a:r>
            <a:br>
              <a:rPr lang="de-CH" sz="4000" b="1" dirty="0" smtClean="0"/>
            </a:br>
            <a:r>
              <a:rPr lang="de-CH" sz="4000" b="1" dirty="0" smtClean="0"/>
              <a:t>von </a:t>
            </a:r>
            <a:r>
              <a:rPr lang="de-CH" sz="4000" b="1" dirty="0" err="1" smtClean="0"/>
              <a:t>Juda</a:t>
            </a:r>
            <a:r>
              <a:rPr lang="de-CH" sz="4000" b="1" dirty="0" smtClean="0"/>
              <a:t>, im zehnten Monat, …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9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Jer</a:t>
            </a:r>
            <a:r>
              <a:rPr lang="de-CH" sz="4000" b="1" dirty="0" smtClean="0">
                <a:solidFill>
                  <a:srgbClr val="EE5416"/>
                </a:solidFill>
              </a:rPr>
              <a:t> 39,1b: </a:t>
            </a:r>
            <a:r>
              <a:rPr lang="de-CH" sz="4000" b="1" dirty="0" smtClean="0"/>
              <a:t>… war Nebukadnezar, der König von Babel, mit seinem ganzen Heer nach Jerusalem gekommen und hatte die Belagerung begonnen.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4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Jer</a:t>
            </a:r>
            <a:r>
              <a:rPr lang="de-CH" sz="4000" b="1" dirty="0" smtClean="0">
                <a:solidFill>
                  <a:srgbClr val="EE5416"/>
                </a:solidFill>
              </a:rPr>
              <a:t> 39,2: </a:t>
            </a:r>
            <a:r>
              <a:rPr lang="de-CH" sz="4000" b="1" dirty="0" smtClean="0"/>
              <a:t>Und im elften Jahr </a:t>
            </a:r>
            <a:r>
              <a:rPr lang="de-CH" sz="4000" b="1" dirty="0" err="1" smtClean="0"/>
              <a:t>Zedekias</a:t>
            </a:r>
            <a:r>
              <a:rPr lang="de-CH" sz="4000" b="1" dirty="0" smtClean="0"/>
              <a:t>, am neunten Tag des vierten Monats, brach man in die Stadt ein.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8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AUSZUG DER GEFANGENEN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(zwischen 1896 und 1902)</a:t>
            </a:r>
            <a:endParaRPr lang="de-CH" b="1" dirty="0"/>
          </a:p>
        </p:txBody>
      </p:sp>
      <p:pic>
        <p:nvPicPr>
          <p:cNvPr id="2052" name="Picture 4" descr="https://upload.wikimedia.org/wikipedia/commons/8/8f/Tissot_The_Flight_of_the_Prison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69248"/>
            <a:ext cx="6768752" cy="46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6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Untergang und Neuanfang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Der Untergang</a:t>
            </a:r>
            <a:r>
              <a:rPr lang="de-CH" sz="3600" b="1" dirty="0" smtClean="0">
                <a:solidFill>
                  <a:srgbClr val="EE5416"/>
                </a:solidFill>
              </a:rPr>
              <a:t/>
            </a:r>
            <a:br>
              <a:rPr lang="de-CH" sz="3600" b="1" dirty="0" smtClean="0">
                <a:solidFill>
                  <a:srgbClr val="EE5416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>
                <a:solidFill>
                  <a:srgbClr val="EE5416"/>
                </a:solidFill>
              </a:rPr>
              <a:t>2</a:t>
            </a:r>
            <a:r>
              <a:rPr lang="de-CH" sz="3600" b="1" dirty="0" smtClean="0">
                <a:solidFill>
                  <a:srgbClr val="EE5416"/>
                </a:solidFill>
              </a:rPr>
              <a:t>. Die Zeit des Exils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Der Neuanfang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4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60308"/>
            <a:ext cx="3307860" cy="23206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 JEREMIA BEKLAGT DIE ZERSTÖRUNG JERUSALEMS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6237312"/>
            <a:ext cx="345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van </a:t>
            </a:r>
            <a:r>
              <a:rPr lang="de-CH" b="1" dirty="0" err="1" smtClean="0"/>
              <a:t>Rijn</a:t>
            </a:r>
            <a:r>
              <a:rPr lang="de-CH" b="1" dirty="0" smtClean="0"/>
              <a:t> (1630)</a:t>
            </a:r>
            <a:endParaRPr lang="de-CH" b="1" dirty="0"/>
          </a:p>
        </p:txBody>
      </p:sp>
      <p:pic>
        <p:nvPicPr>
          <p:cNvPr id="24578" name="Picture 2" descr="Jeremia beklagt die Zerstörung Jerusalems (Rembrandt van Rij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60308"/>
            <a:ext cx="4760057" cy="60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1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Mi 7,18: </a:t>
            </a:r>
            <a:r>
              <a:rPr lang="de-CH" sz="4000" b="1" dirty="0" smtClean="0"/>
              <a:t>Wer ist ein Gott, wie du, der die Sünde vergibt und dem Überrest seines Erbteils die Übertretung erlässt, der seinen Zorn nicht allezeit festhält, sondern Lust an der Gnade hat?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Klgl</a:t>
            </a:r>
            <a:r>
              <a:rPr lang="de-CH" sz="4000" b="1" dirty="0" smtClean="0">
                <a:solidFill>
                  <a:srgbClr val="EE5416"/>
                </a:solidFill>
              </a:rPr>
              <a:t> 4,4: </a:t>
            </a:r>
            <a:r>
              <a:rPr lang="de-CH" sz="4000" b="1" dirty="0" smtClean="0"/>
              <a:t>Dem Säugling klebt die </a:t>
            </a:r>
            <a:br>
              <a:rPr lang="de-CH" sz="4000" b="1" dirty="0" smtClean="0"/>
            </a:br>
            <a:r>
              <a:rPr lang="de-CH" sz="4000" b="1" dirty="0" smtClean="0"/>
              <a:t>Zunge am Gaumen vor lauter Durst; die Kinder verlangen nach Brot, aber niemand bricht es ihnen.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7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Klgl</a:t>
            </a:r>
            <a:r>
              <a:rPr lang="de-CH" sz="4000" b="1" dirty="0" smtClean="0">
                <a:solidFill>
                  <a:srgbClr val="EE5416"/>
                </a:solidFill>
              </a:rPr>
              <a:t> 4,5: </a:t>
            </a:r>
            <a:r>
              <a:rPr lang="de-CH" sz="4000" b="1" dirty="0" smtClean="0"/>
              <a:t>Die sonst Leckerbissen assen, verschmachten auf den Gassen; die auf Purpurlagern ruhten, sind jetzt froh über Misthaufen.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Klgl</a:t>
            </a:r>
            <a:r>
              <a:rPr lang="de-CH" sz="4000" b="1" dirty="0" smtClean="0">
                <a:solidFill>
                  <a:srgbClr val="EE5416"/>
                </a:solidFill>
              </a:rPr>
              <a:t> 4,6a: </a:t>
            </a:r>
            <a:r>
              <a:rPr lang="de-CH" sz="4000" b="1" dirty="0" smtClean="0"/>
              <a:t>Denn die Schuld der </a:t>
            </a:r>
            <a:br>
              <a:rPr lang="de-CH" sz="4000" b="1" dirty="0" smtClean="0"/>
            </a:br>
            <a:r>
              <a:rPr lang="de-CH" sz="4000" b="1" dirty="0" smtClean="0"/>
              <a:t>Tochter meines Volkes, sie ist grösser geworden als die Sünde </a:t>
            </a:r>
            <a:r>
              <a:rPr lang="de-CH" sz="4000" b="1" dirty="0" err="1" smtClean="0"/>
              <a:t>Sodoms</a:t>
            </a:r>
            <a:r>
              <a:rPr lang="de-CH" sz="4000" b="1" dirty="0" smtClean="0"/>
              <a:t>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2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Ps</a:t>
            </a:r>
            <a:r>
              <a:rPr lang="de-CH" sz="4000" b="1" dirty="0" smtClean="0">
                <a:solidFill>
                  <a:srgbClr val="EE5416"/>
                </a:solidFill>
              </a:rPr>
              <a:t> 137,1: </a:t>
            </a:r>
            <a:r>
              <a:rPr lang="de-CH" sz="4000" b="1" dirty="0" smtClean="0"/>
              <a:t>An den Strömen Babels sassen wir und weinten, wenn wir an Zion gedachten.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5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TRAUERNDEN IM EXIL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Eduard </a:t>
            </a:r>
            <a:r>
              <a:rPr lang="de-CH" b="1" dirty="0" err="1" smtClean="0"/>
              <a:t>Bendemann</a:t>
            </a:r>
            <a:r>
              <a:rPr lang="de-CH" b="1" dirty="0" smtClean="0"/>
              <a:t> (1832)</a:t>
            </a:r>
            <a:endParaRPr lang="de-CH" b="1" dirty="0"/>
          </a:p>
        </p:txBody>
      </p:sp>
      <p:pic>
        <p:nvPicPr>
          <p:cNvPr id="2" name="Picture 2" descr="https://upload.wikimedia.org/wikipedia/commons/thumb/3/31/Eduard_Bendemann-_Die_trauernden_Juden_im_Exil_um_1832.jpg/800px-Eduard_Bendemann-_Die_trauernden_Juden_im_Exil_um_1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262623"/>
            <a:ext cx="75057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5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Jes</a:t>
            </a:r>
            <a:r>
              <a:rPr lang="de-CH" sz="4000" b="1" dirty="0" smtClean="0">
                <a:solidFill>
                  <a:srgbClr val="EE5416"/>
                </a:solidFill>
              </a:rPr>
              <a:t> 40,1: </a:t>
            </a:r>
            <a:r>
              <a:rPr lang="de-CH" sz="4000" b="1" dirty="0" smtClean="0"/>
              <a:t>Tröstet, tröstet mein Volk! spricht euer Gott.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6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Jes</a:t>
            </a:r>
            <a:r>
              <a:rPr lang="de-CH" sz="4000" b="1" dirty="0" smtClean="0">
                <a:solidFill>
                  <a:srgbClr val="EE5416"/>
                </a:solidFill>
              </a:rPr>
              <a:t> 40,2a: </a:t>
            </a:r>
            <a:r>
              <a:rPr lang="de-CH" sz="4000" b="1" dirty="0" smtClean="0"/>
              <a:t>Redet zum Herzen Jerusalems und ruft ihr zu, dass ihr Frondienst vollendet, dass ihre </a:t>
            </a:r>
            <a:br>
              <a:rPr lang="de-CH" sz="4000" b="1" dirty="0" smtClean="0"/>
            </a:br>
            <a:r>
              <a:rPr lang="de-CH" sz="4000" b="1" dirty="0" smtClean="0"/>
              <a:t>Schuld abgetragen ist.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1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Jes</a:t>
            </a:r>
            <a:r>
              <a:rPr lang="de-CH" sz="4000" b="1" dirty="0" smtClean="0">
                <a:solidFill>
                  <a:srgbClr val="EE5416"/>
                </a:solidFill>
              </a:rPr>
              <a:t> 40,2b: </a:t>
            </a:r>
            <a:r>
              <a:rPr lang="de-CH" sz="4000" b="1" dirty="0" smtClean="0"/>
              <a:t>Denn sie hat von der Hand des Herrn Zweifaches empfangen für alle ihre Sünden.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5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JUDEN IN DER GEFANGENSCHAFT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Ferdinand von Olivier (um 1830)</a:t>
            </a:r>
            <a:endParaRPr lang="de-CH" b="1" dirty="0"/>
          </a:p>
        </p:txBody>
      </p:sp>
      <p:pic>
        <p:nvPicPr>
          <p:cNvPr id="6146" name="Picture 2" descr="File:Ferdinand Olivier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06" y="1356963"/>
            <a:ext cx="67075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5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DREI FREUNDE IM FEUEROFEN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Zeichnung aus den Katakomben Roms (3./4. Jh.)</a:t>
            </a:r>
            <a:endParaRPr lang="de-CH" b="1" dirty="0"/>
          </a:p>
        </p:txBody>
      </p:sp>
      <p:pic>
        <p:nvPicPr>
          <p:cNvPr id="25602" name="Picture 2" descr="File:Fiery furnace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93" y="1412776"/>
            <a:ext cx="65552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Mi 7,19: </a:t>
            </a:r>
            <a:r>
              <a:rPr lang="de-CH" sz="4000" b="1" dirty="0" smtClean="0"/>
              <a:t>Er wird sich wieder über </a:t>
            </a:r>
            <a:br>
              <a:rPr lang="de-CH" sz="4000" b="1" dirty="0" smtClean="0"/>
            </a:br>
            <a:r>
              <a:rPr lang="de-CH" sz="4000" b="1" dirty="0" smtClean="0"/>
              <a:t>uns erbarmen, unsere Missetaten bezwingen. Ja, du wirst alle ihre </a:t>
            </a:r>
            <a:r>
              <a:rPr lang="de-CH" sz="4000" b="1" dirty="0" err="1" smtClean="0"/>
              <a:t>Sün</a:t>
            </a:r>
            <a:r>
              <a:rPr lang="de-CH" sz="4000" b="1" dirty="0" smtClean="0"/>
              <a:t>-den in die Tiefe des Meeres werfen.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DANIEL IN DER LÖWENGRUBE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Briton</a:t>
            </a:r>
            <a:r>
              <a:rPr lang="de-CH" b="1" dirty="0" smtClean="0"/>
              <a:t> </a:t>
            </a:r>
            <a:r>
              <a:rPr lang="de-CH" b="1" dirty="0" err="1" smtClean="0"/>
              <a:t>Rivière</a:t>
            </a:r>
            <a:r>
              <a:rPr lang="de-CH" b="1" dirty="0" smtClean="0"/>
              <a:t> (1892)</a:t>
            </a:r>
            <a:endParaRPr lang="de-CH" b="1" dirty="0"/>
          </a:p>
        </p:txBody>
      </p:sp>
      <p:pic>
        <p:nvPicPr>
          <p:cNvPr id="22530" name="Picture 2" descr="https://upload.wikimedia.org/wikipedia/commons/f/f1/Daniel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5" y="1340768"/>
            <a:ext cx="720079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5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Dan 7,18a: </a:t>
            </a:r>
            <a:r>
              <a:rPr lang="de-CH" sz="4000" b="1" dirty="0" smtClean="0"/>
              <a:t>Neige dein Ohr, mein Gott, und höre; tue deine Augen auf und sieh unsere Verwüstung und die Stadt, die nach deinem Namen genannt ist!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Dan 7,18b: </a:t>
            </a:r>
            <a:r>
              <a:rPr lang="de-CH" sz="4000" b="1" dirty="0" smtClean="0"/>
              <a:t>Denn nicht um unserer eigenen Gerechtigkeit willen bringen wir unsere Bitten vor dich, sondern um deiner grossen Barmherzigkeit willen.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5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ÜBERRESTE DER STADT BABYLON</a:t>
            </a:r>
            <a:endParaRPr lang="de-CH" sz="3600" b="1" dirty="0"/>
          </a:p>
        </p:txBody>
      </p:sp>
      <p:pic>
        <p:nvPicPr>
          <p:cNvPr id="21506" name="Picture 2" descr="https://upload.wikimedia.org/wikipedia/commons/thumb/6/6d/US_Navy_030529-N-5362A-001_A_U.S._Marine_Corps_Humvee_vehicle_drives_down_a_road_at_the_foot_of_Saddam_Hussein%27s_former_Summer_palace_with_ruins_of_ancient_Babylon_in_the_background.jpg/800px-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3" y="1394880"/>
            <a:ext cx="7168902" cy="46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aus dem Jahr 2003 (U.S. Navy)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RUINEN DER STADT BABYLON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</a:t>
            </a:r>
            <a:r>
              <a:rPr lang="de-CH" b="1" dirty="0"/>
              <a:t> </a:t>
            </a:r>
            <a:r>
              <a:rPr lang="de-CH" b="1" dirty="0" smtClean="0"/>
              <a:t>aus dem Jahr 1975</a:t>
            </a:r>
            <a:endParaRPr lang="de-CH" b="1" dirty="0"/>
          </a:p>
        </p:txBody>
      </p:sp>
      <p:pic>
        <p:nvPicPr>
          <p:cNvPr id="15362" name="Picture 2" descr="Ruines de Babylone photographiées en 197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0" y="1340768"/>
            <a:ext cx="7293868" cy="47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STADT BABYLON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Micro (CC-BY-SA 3.0)</a:t>
            </a:r>
            <a:endParaRPr lang="de-CH" b="1" dirty="0"/>
          </a:p>
        </p:txBody>
      </p:sp>
      <p:pic>
        <p:nvPicPr>
          <p:cNvPr id="14338" name="Picture 2" descr="https://upload.wikimedia.org/wikipedia/commons/2/2a/Babylon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16" y="1196752"/>
            <a:ext cx="57435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7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REKONSTRUKTION DES ISCHTAR-TORS</a:t>
            </a:r>
            <a:endParaRPr lang="de-CH" sz="3600" b="1" dirty="0"/>
          </a:p>
        </p:txBody>
      </p:sp>
      <p:pic>
        <p:nvPicPr>
          <p:cNvPr id="17410" name="Picture 2" descr="https://upload.wikimedia.org/wikipedia/commons/thumb/e/ef/Pergamon_Museum_Berlin_2007110.jpg/800px-Pergamon_Museum_Berlin_2007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74" y="1257176"/>
            <a:ext cx="6883859" cy="51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AUSSCHNITT DES ISCHTAR-TORS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Josep </a:t>
            </a:r>
            <a:r>
              <a:rPr lang="de-CH" b="1" dirty="0" err="1" smtClean="0"/>
              <a:t>Renalias</a:t>
            </a:r>
            <a:r>
              <a:rPr lang="de-CH" b="1" dirty="0" smtClean="0"/>
              <a:t> (CC-BY-SA 3.0)</a:t>
            </a:r>
            <a:endParaRPr lang="de-CH" b="1" dirty="0"/>
          </a:p>
        </p:txBody>
      </p:sp>
      <p:pic>
        <p:nvPicPr>
          <p:cNvPr id="12290" name="Picture 2" descr="Berlín - Pergamon - Porta d'Ishtar - 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66" y="1263750"/>
            <a:ext cx="66960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6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STADT BABYLON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Micro (CC-BY-SA 3.0)</a:t>
            </a:r>
            <a:endParaRPr lang="de-CH" b="1" dirty="0"/>
          </a:p>
        </p:txBody>
      </p:sp>
      <p:pic>
        <p:nvPicPr>
          <p:cNvPr id="14338" name="Picture 2" descr="https://upload.wikimedia.org/wikipedia/commons/2/2a/Babylon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16" y="1196752"/>
            <a:ext cx="57435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8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REKONSTRUKTION VON ETEMENANKI</a:t>
            </a:r>
            <a:endParaRPr lang="de-CH" sz="3600" b="1" dirty="0"/>
          </a:p>
        </p:txBody>
      </p:sp>
      <p:pic>
        <p:nvPicPr>
          <p:cNvPr id="20482" name="Picture 2" descr="File:Etemenanki Ber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30" y="1412776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6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Mi 7,20: </a:t>
            </a:r>
            <a:r>
              <a:rPr lang="de-CH" sz="4000" b="1" dirty="0" smtClean="0"/>
              <a:t>Du wirst Jakob Treue erweisen und an Abraham Gnade üben, wie du unseren Vätern von </a:t>
            </a:r>
            <a:br>
              <a:rPr lang="de-CH" sz="4000" b="1" dirty="0" smtClean="0"/>
            </a:br>
            <a:r>
              <a:rPr lang="de-CH" sz="4000" b="1" dirty="0" smtClean="0"/>
              <a:t>den Tagen der Vorzeit her geschworen hast.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8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HÄNGENDEN GÄRTEN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Marten van </a:t>
            </a:r>
            <a:r>
              <a:rPr lang="de-CH" b="1" dirty="0" err="1" smtClean="0"/>
              <a:t>Heemskerck</a:t>
            </a:r>
            <a:r>
              <a:rPr lang="de-CH" b="1" dirty="0" smtClean="0"/>
              <a:t> (19. Jh.), Fantasiezeichnung</a:t>
            </a:r>
            <a:endParaRPr lang="de-CH" b="1" dirty="0"/>
          </a:p>
        </p:txBody>
      </p:sp>
      <p:pic>
        <p:nvPicPr>
          <p:cNvPr id="18434" name="Picture 2" descr="https://upload.wikimedia.org/wikipedia/commons/a/ae/Hanging_Gardens_of_Baby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9" y="1493591"/>
            <a:ext cx="6840760" cy="45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9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Dan 4,27: </a:t>
            </a:r>
            <a:r>
              <a:rPr lang="de-CH" sz="4000" b="1" dirty="0" smtClean="0"/>
              <a:t>Ist das nicht das grosse Babel, das ich mir erbaut habe zur königlichen Residenz mit meiner gewaltigen Macht und zu Ehren meiner Majestät?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9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NEBUKADNEZARS WAHNSINN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William Blake (1795)</a:t>
            </a:r>
            <a:endParaRPr lang="de-CH" b="1" dirty="0"/>
          </a:p>
        </p:txBody>
      </p:sp>
      <p:pic>
        <p:nvPicPr>
          <p:cNvPr id="11266" name="Picture 2" descr="https://upload.wikimedia.org/wikipedia/commons/thumb/d/db/William_Blake_-_Nebuchadnezzar_-_WGA02216.jpg/800px-William_Blake_-_Nebuchadnezzar_-_WGA02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264044"/>
            <a:ext cx="69913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7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Untergang und Neuanfang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Der Untergang</a:t>
            </a:r>
            <a:r>
              <a:rPr lang="de-CH" sz="3600" b="1" dirty="0" smtClean="0">
                <a:solidFill>
                  <a:srgbClr val="EE5416"/>
                </a:solidFill>
              </a:rPr>
              <a:t/>
            </a:r>
            <a:br>
              <a:rPr lang="de-CH" sz="3600" b="1" dirty="0" smtClean="0">
                <a:solidFill>
                  <a:srgbClr val="EE5416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Zeit des Exils</a:t>
            </a:r>
            <a:br>
              <a:rPr lang="de-CH" sz="3600" b="1" dirty="0" smtClean="0"/>
            </a:br>
            <a:r>
              <a:rPr lang="de-CH" sz="1800" b="1" dirty="0">
                <a:solidFill>
                  <a:srgbClr val="EE5416"/>
                </a:solidFill>
              </a:rPr>
              <a:t/>
            </a:r>
            <a:br>
              <a:rPr lang="de-CH" sz="1800" b="1" dirty="0">
                <a:solidFill>
                  <a:srgbClr val="EE5416"/>
                </a:solidFill>
              </a:rPr>
            </a:br>
            <a:r>
              <a:rPr lang="de-CH" sz="3600" b="1" dirty="0" smtClean="0">
                <a:solidFill>
                  <a:srgbClr val="EE5416"/>
                </a:solidFill>
              </a:rPr>
              <a:t>   3. Der Neuanfang</a:t>
            </a:r>
            <a:r>
              <a:rPr lang="de-CH" sz="3600" b="1" dirty="0">
                <a:solidFill>
                  <a:srgbClr val="EE5416"/>
                </a:solidFill>
              </a:rPr>
              <a:t/>
            </a:r>
            <a:br>
              <a:rPr lang="de-CH" sz="3600" b="1" dirty="0">
                <a:solidFill>
                  <a:srgbClr val="EE5416"/>
                </a:solidFill>
              </a:rPr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9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2Chr 36,22a: </a:t>
            </a:r>
            <a:r>
              <a:rPr lang="de-CH" sz="4000" b="1" dirty="0" smtClean="0"/>
              <a:t>Und im ersten Jahr des </a:t>
            </a:r>
            <a:r>
              <a:rPr lang="de-CH" sz="4000" b="1" dirty="0" err="1" smtClean="0"/>
              <a:t>Kyrus</a:t>
            </a:r>
            <a:r>
              <a:rPr lang="de-CH" sz="4000" b="1" dirty="0" smtClean="0"/>
              <a:t>, des Königs von Persien – damit das Wort des Herrn erfüllt würde, das durch den Mund Jeremias ergangen war -, …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1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2Chr 36,22b: </a:t>
            </a:r>
            <a:r>
              <a:rPr lang="de-CH" sz="4000" b="1" dirty="0" smtClean="0"/>
              <a:t>… da erweckte der Herr den Geist des </a:t>
            </a:r>
            <a:r>
              <a:rPr lang="de-CH" sz="4000" b="1" dirty="0" err="1" smtClean="0"/>
              <a:t>Kyrus</a:t>
            </a:r>
            <a:r>
              <a:rPr lang="de-CH" sz="4000" b="1" dirty="0" smtClean="0"/>
              <a:t>, des Königs von Persien, so dass er durch sein ganzes Königreich, auch schriftlich, bekanntmachen und sagen liess: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2Chr 36,23a: </a:t>
            </a:r>
            <a:r>
              <a:rPr lang="de-CH" sz="4000" b="1" dirty="0" smtClean="0"/>
              <a:t>«So spricht </a:t>
            </a:r>
            <a:r>
              <a:rPr lang="de-CH" sz="4000" b="1" dirty="0" err="1" smtClean="0"/>
              <a:t>Kyrus</a:t>
            </a:r>
            <a:r>
              <a:rPr lang="de-CH" sz="4000" b="1" dirty="0" smtClean="0"/>
              <a:t>, der König von Persien: Der Herr, der Gott des Himmels, hat mir alle Königreiche der Erde gegeben</a:t>
            </a:r>
            <a:r>
              <a:rPr lang="de-CH" sz="4000" b="1" dirty="0"/>
              <a:t>, </a:t>
            </a:r>
            <a:r>
              <a:rPr lang="de-CH" sz="4000" b="1" dirty="0" smtClean="0"/>
              <a:t>…</a:t>
            </a:r>
            <a:endParaRPr lang="de-CH" sz="4000" b="1" dirty="0"/>
          </a:p>
          <a:p>
            <a:pPr algn="l"/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2Chr 36,23b: </a:t>
            </a:r>
            <a:r>
              <a:rPr lang="de-CH" sz="4000" b="1" dirty="0" smtClean="0"/>
              <a:t>… und </a:t>
            </a:r>
            <a:r>
              <a:rPr lang="de-CH" sz="4000" b="1" dirty="0"/>
              <a:t>er selbst hat mir </a:t>
            </a:r>
            <a:r>
              <a:rPr lang="de-CH" sz="4000" b="1" dirty="0" smtClean="0"/>
              <a:t>befohlen</a:t>
            </a:r>
            <a:r>
              <a:rPr lang="de-CH" sz="4000" b="1" dirty="0"/>
              <a:t>, ihm ein </a:t>
            </a:r>
            <a:r>
              <a:rPr lang="de-CH" sz="4000" b="1" dirty="0" smtClean="0"/>
              <a:t>Haus </a:t>
            </a:r>
            <a:r>
              <a:rPr lang="de-CH" sz="4000" b="1" dirty="0"/>
              <a:t>zu bauen in Jerusalem, das </a:t>
            </a:r>
            <a:r>
              <a:rPr lang="de-CH" sz="4000" b="1" dirty="0" smtClean="0"/>
              <a:t>in </a:t>
            </a:r>
            <a:r>
              <a:rPr lang="de-CH" sz="4000" b="1" dirty="0" err="1" smtClean="0"/>
              <a:t>Juda</a:t>
            </a:r>
            <a:r>
              <a:rPr lang="de-CH" sz="4000" b="1" dirty="0" smtClean="0"/>
              <a:t> ist.</a:t>
            </a:r>
            <a:endParaRPr lang="de-CH" sz="4000" b="1" dirty="0"/>
          </a:p>
          <a:p>
            <a:pPr algn="l"/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2Chr 36,23c: </a:t>
            </a:r>
            <a:r>
              <a:rPr lang="de-CH" sz="4000" b="1" dirty="0" smtClean="0"/>
              <a:t>Wer irgend unter euch </a:t>
            </a:r>
            <a:br>
              <a:rPr lang="de-CH" sz="4000" b="1" dirty="0" smtClean="0"/>
            </a:br>
            <a:r>
              <a:rPr lang="de-CH" sz="4000" b="1" dirty="0" smtClean="0"/>
              <a:t>zu seinem Volk gehört, mit dem sei der Herr, sein Gott, und er ziehe hinauf.</a:t>
            </a:r>
            <a:endParaRPr lang="de-CH" sz="4000" b="1" dirty="0"/>
          </a:p>
          <a:p>
            <a:pPr algn="l"/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6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PERSERREICH</a:t>
            </a:r>
            <a:endParaRPr lang="de-CH" sz="3600" b="1" dirty="0"/>
          </a:p>
        </p:txBody>
      </p:sp>
      <p:pic>
        <p:nvPicPr>
          <p:cNvPr id="62466" name="Picture 2" descr="https://upload.wikimedia.org/wikipedia/commons/thumb/7/76/Perserreich_500_v.Chr.jpg/1280px-Perserreich_500_v.C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1" y="1695211"/>
            <a:ext cx="8279793" cy="39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8775" y="584498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Historical Atlas (1923)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1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Untergang und Neuanfang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EE5416"/>
                </a:solidFill>
              </a:rPr>
              <a:t>Einleitung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Der Untergang</a:t>
            </a:r>
            <a:br>
              <a:rPr lang="de-CH" sz="3600" b="1" dirty="0" smtClean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Zeit des Exils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Der Neuanfang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BELSAZAR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Rembrandt van </a:t>
            </a:r>
            <a:r>
              <a:rPr lang="de-CH" b="1" dirty="0" err="1" smtClean="0"/>
              <a:t>Rijn</a:t>
            </a:r>
            <a:r>
              <a:rPr lang="de-CH" b="1" dirty="0" smtClean="0"/>
              <a:t> (1635-1638)</a:t>
            </a:r>
            <a:endParaRPr lang="de-CH" b="1" dirty="0"/>
          </a:p>
        </p:txBody>
      </p:sp>
      <p:pic>
        <p:nvPicPr>
          <p:cNvPr id="58370" name="Picture 2" descr="https://upload.wikimedia.org/wikipedia/commons/thumb/0/0e/Rembrandt-Belsazar.jpg/800px-Rembrandt-Belsaz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60" y="1307393"/>
            <a:ext cx="6093687" cy="48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5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GRABMAL DES KYROS IN PASARGADE</a:t>
            </a:r>
            <a:endParaRPr lang="de-CH" sz="3600" b="1" dirty="0"/>
          </a:p>
        </p:txBody>
      </p:sp>
      <p:pic>
        <p:nvPicPr>
          <p:cNvPr id="39938" name="Picture 2" descr="https://upload.wikimedia.org/wikipedia/commons/a/a8/Cyrus_t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96" y="1567047"/>
            <a:ext cx="6789615" cy="43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Jes</a:t>
            </a:r>
            <a:r>
              <a:rPr lang="de-CH" sz="4000" b="1" dirty="0" smtClean="0">
                <a:solidFill>
                  <a:srgbClr val="EE5416"/>
                </a:solidFill>
              </a:rPr>
              <a:t> 44,28: </a:t>
            </a:r>
            <a:r>
              <a:rPr lang="de-CH" sz="4000" b="1" dirty="0" smtClean="0"/>
              <a:t>Gott spricht von </a:t>
            </a:r>
            <a:r>
              <a:rPr lang="de-CH" sz="4000" b="1" dirty="0" err="1" smtClean="0"/>
              <a:t>Kyrus</a:t>
            </a:r>
            <a:r>
              <a:rPr lang="de-CH" sz="4000" b="1" dirty="0" smtClean="0"/>
              <a:t>: </a:t>
            </a:r>
            <a:br>
              <a:rPr lang="de-CH" sz="4000" b="1" dirty="0" smtClean="0"/>
            </a:br>
            <a:r>
              <a:rPr lang="de-CH" sz="4000" b="1" dirty="0" smtClean="0"/>
              <a:t>«Er ist mein Hirte, und er wird all meinen Willen ausführen und zu Jerusalem sagen: Werde gebaut! und zum Tempel: Werde gegründet!</a:t>
            </a:r>
            <a:endParaRPr lang="de-CH" sz="4000" b="1" dirty="0"/>
          </a:p>
          <a:p>
            <a:pPr algn="l"/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6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NACHEXILISCHEN SCHRIFTEN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24224" y="4077072"/>
            <a:ext cx="337741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Nehemia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43809" y="1556792"/>
            <a:ext cx="3377410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HISTORISCH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46626" y="5157192"/>
            <a:ext cx="3377410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Esther</a:t>
            </a:r>
            <a:endParaRPr lang="de-CH" sz="2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924224" y="2961853"/>
            <a:ext cx="3377411" cy="79440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Esra</a:t>
            </a:r>
            <a:endParaRPr lang="de-CH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860032" y="1556792"/>
            <a:ext cx="3395734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PROPHETISCH</a:t>
            </a:r>
            <a:endParaRPr lang="de-CH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878355" y="2994637"/>
            <a:ext cx="3377411" cy="79440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err="1" smtClean="0"/>
              <a:t>Haggai</a:t>
            </a:r>
            <a:endParaRPr lang="de-CH" sz="28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78356" y="4077072"/>
            <a:ext cx="337741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Sacharja</a:t>
            </a:r>
            <a:endParaRPr lang="de-CH" sz="28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878356" y="5157191"/>
            <a:ext cx="3377410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Maleachi</a:t>
            </a:r>
            <a:endParaRPr lang="de-CH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683568" y="2708920"/>
            <a:ext cx="78488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5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311860" y="2276872"/>
            <a:ext cx="1548172" cy="14995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5148064" y="1527117"/>
            <a:ext cx="1548172" cy="14995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7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644008" y="332656"/>
            <a:ext cx="4176464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ESRA BEIM SCHREIBEN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427984" y="6156012"/>
            <a:ext cx="42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Codex </a:t>
            </a:r>
            <a:r>
              <a:rPr lang="de-CH" b="1" dirty="0" err="1" smtClean="0"/>
              <a:t>Amiatinus</a:t>
            </a:r>
            <a:r>
              <a:rPr lang="de-CH" b="1" dirty="0" smtClean="0"/>
              <a:t>, 692 n. Chr.</a:t>
            </a:r>
            <a:endParaRPr lang="de-CH" b="1" dirty="0"/>
          </a:p>
        </p:txBody>
      </p:sp>
      <p:pic>
        <p:nvPicPr>
          <p:cNvPr id="2050" name="Picture 2" descr="https://upload.wikimedia.org/wikipedia/commons/0/00/Ezra_Codex_Amianti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370"/>
            <a:ext cx="3816424" cy="61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RÜCKKEHR DER EXULANTEN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Julius Schnorr von Carolsfeld (1851-1860)</a:t>
            </a:r>
            <a:endParaRPr lang="de-CH" b="1" dirty="0"/>
          </a:p>
        </p:txBody>
      </p:sp>
      <p:pic>
        <p:nvPicPr>
          <p:cNvPr id="61442" name="Picture 2" descr="File:Schnorr von Carolsfeld Bibel in Bildern 1860 1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14" y="1320020"/>
            <a:ext cx="5663580" cy="47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8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Esr</a:t>
            </a:r>
            <a:r>
              <a:rPr lang="de-CH" sz="4000" b="1" dirty="0" smtClean="0">
                <a:solidFill>
                  <a:srgbClr val="EE5416"/>
                </a:solidFill>
              </a:rPr>
              <a:t> 3,12a: </a:t>
            </a:r>
            <a:r>
              <a:rPr lang="de-CH" sz="4000" b="1" dirty="0" smtClean="0"/>
              <a:t>Aber viele der alten Priester und Leviten und Familienhäupter, die den früheren Tempel gesehen hatten, weinten laut, …</a:t>
            </a:r>
            <a:endParaRPr lang="de-CH" sz="4000" b="1" dirty="0"/>
          </a:p>
          <a:p>
            <a:pPr algn="l"/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6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Esr</a:t>
            </a:r>
            <a:r>
              <a:rPr lang="de-CH" sz="4000" b="1" dirty="0" smtClean="0">
                <a:solidFill>
                  <a:srgbClr val="EE5416"/>
                </a:solidFill>
              </a:rPr>
              <a:t> 3,12b: </a:t>
            </a:r>
            <a:r>
              <a:rPr lang="de-CH" sz="4000" b="1" dirty="0" smtClean="0"/>
              <a:t>… als der Grund für dieses Haus vor ihren Augen gelegt wurde, während viele ihre Stimme zu einem Freudengeschrei erhoben, …</a:t>
            </a:r>
            <a:endParaRPr lang="de-CH" sz="4000" b="1" dirty="0"/>
          </a:p>
          <a:p>
            <a:pPr algn="l"/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7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Esr</a:t>
            </a:r>
            <a:r>
              <a:rPr lang="de-CH" sz="4000" b="1" dirty="0" smtClean="0">
                <a:solidFill>
                  <a:srgbClr val="EE5416"/>
                </a:solidFill>
              </a:rPr>
              <a:t> 3,13a: </a:t>
            </a:r>
            <a:r>
              <a:rPr lang="de-CH" sz="4000" b="1" dirty="0" smtClean="0"/>
              <a:t>… so dass das Volk das Freudengeschrei nicht unterscheiden konnte von dem lauten Weinen im Volk; …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0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24925"/>
            <a:ext cx="3379868" cy="235600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JEREMIA BETRAUERT DIE ZERSTÖRUNG JERUSALEMS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136249"/>
            <a:ext cx="240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Ilja </a:t>
            </a:r>
            <a:r>
              <a:rPr lang="de-CH" b="1" dirty="0" err="1" smtClean="0"/>
              <a:t>Repin</a:t>
            </a:r>
            <a:r>
              <a:rPr lang="de-CH" b="1" dirty="0" smtClean="0"/>
              <a:t> (1870)</a:t>
            </a:r>
            <a:endParaRPr lang="de-CH" b="1" dirty="0"/>
          </a:p>
        </p:txBody>
      </p:sp>
      <p:pic>
        <p:nvPicPr>
          <p:cNvPr id="7170" name="Picture 2" descr="https://upload.wikimedia.org/wikipedia/commons/thumb/1/1e/Jeremiah_by_Repin.jpg/800px-Jeremiah_by_Re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4589"/>
            <a:ext cx="4865533" cy="60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8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Esr</a:t>
            </a:r>
            <a:r>
              <a:rPr lang="de-CH" sz="4000" b="1" dirty="0" smtClean="0">
                <a:solidFill>
                  <a:srgbClr val="EE5416"/>
                </a:solidFill>
              </a:rPr>
              <a:t> 3,13b: </a:t>
            </a:r>
            <a:r>
              <a:rPr lang="de-CH" sz="4000" b="1" dirty="0" smtClean="0"/>
              <a:t>… denn das Volk erhob ein grosses Jubelgeschrei, so dass man </a:t>
            </a:r>
            <a:br>
              <a:rPr lang="de-CH" sz="4000" b="1" dirty="0" smtClean="0"/>
            </a:br>
            <a:r>
              <a:rPr lang="de-CH" sz="4000" b="1" dirty="0" smtClean="0"/>
              <a:t>den Schall weithin hörte.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HAGGAI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Darstellung von Il </a:t>
            </a:r>
            <a:r>
              <a:rPr lang="de-DE" b="1" dirty="0" err="1"/>
              <a:t>Moretto</a:t>
            </a:r>
            <a:r>
              <a:rPr lang="de-DE" b="1" dirty="0"/>
              <a:t>, 1498-1554</a:t>
            </a:r>
            <a:endParaRPr lang="de-CH" b="1" dirty="0"/>
          </a:p>
        </p:txBody>
      </p:sp>
      <p:pic>
        <p:nvPicPr>
          <p:cNvPr id="7" name="Grafik 6" descr="File:Profeta Aggeo (Moretto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556792"/>
            <a:ext cx="4320480" cy="4420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EE5416"/>
                </a:solidFill>
              </a:rPr>
              <a:t>Hag 1,4: </a:t>
            </a:r>
            <a:r>
              <a:rPr lang="de-CH" sz="4000" b="1" dirty="0" smtClean="0"/>
              <a:t>Ist es aber für euch an der Zeit, in euren getäfelten Häusern zu wohnen, während dieses Haus in Trümmern liegt?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7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80112" y="332656"/>
            <a:ext cx="3240360" cy="1800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SACHARJAS NACHT-GESICHTE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79076" y="6300028"/>
            <a:ext cx="326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Gustave </a:t>
            </a:r>
            <a:r>
              <a:rPr lang="de-CH" b="1" dirty="0" err="1" smtClean="0"/>
              <a:t>Doré</a:t>
            </a:r>
            <a:r>
              <a:rPr lang="de-CH" b="1" dirty="0"/>
              <a:t> </a:t>
            </a:r>
            <a:r>
              <a:rPr lang="de-CH" b="1" dirty="0" smtClean="0"/>
              <a:t>(1865)</a:t>
            </a:r>
            <a:endParaRPr lang="de-CH" b="1" dirty="0"/>
          </a:p>
        </p:txBody>
      </p:sp>
      <p:pic>
        <p:nvPicPr>
          <p:cNvPr id="69634" name="Picture 2" descr="Gustave Doré (1832-1883) - The Bible (1865) - Zechariah 6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894106" cy="62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7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JERUSALEM WIRD WIEDER AUFGEBAUT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627171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Guillaume de Tyr</a:t>
            </a:r>
            <a:endParaRPr lang="de-CH" b="1" dirty="0"/>
          </a:p>
        </p:txBody>
      </p:sp>
      <p:pic>
        <p:nvPicPr>
          <p:cNvPr id="59394" name="Picture 2" descr="https://upload.wikimedia.org/wikipedia/commons/d/de/Reconstruction_of_the_temple_of_Jerusal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4" y="1268760"/>
            <a:ext cx="5917840" cy="49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2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AUSBAU DURCH HERODES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Rekonstruktion im Israel-Museum</a:t>
            </a:r>
            <a:endParaRPr lang="de-CH" b="1" dirty="0"/>
          </a:p>
        </p:txBody>
      </p:sp>
      <p:pic>
        <p:nvPicPr>
          <p:cNvPr id="63490" name="Picture 2" descr="https://upload.wikimedia.org/wikipedia/commons/thumb/8/84/Jerusalem_Modell_BW_2.JPG/1024px-Jerusalem_Modell_B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1" y="1556792"/>
            <a:ext cx="7804545" cy="44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9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Esr</a:t>
            </a:r>
            <a:r>
              <a:rPr lang="de-CH" sz="4000" b="1" dirty="0" smtClean="0">
                <a:solidFill>
                  <a:srgbClr val="EE5416"/>
                </a:solidFill>
              </a:rPr>
              <a:t> 7,10: </a:t>
            </a:r>
            <a:r>
              <a:rPr lang="de-CH" sz="4000" b="1" dirty="0" smtClean="0"/>
              <a:t>Denn Esra hatte sein Herz darauf gerichtet, das Gesetz des Herrn zu erforschen und zu tun, und in Israel Gesetz und Recht zu lehren.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8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RUINENHÜGEL DER STADT SUSA</a:t>
            </a:r>
            <a:endParaRPr lang="de-CH" sz="3600" b="1" dirty="0"/>
          </a:p>
        </p:txBody>
      </p:sp>
      <p:pic>
        <p:nvPicPr>
          <p:cNvPr id="76802" name="Picture 2" descr="https://upload.wikimedia.org/wikipedia/commons/thumb/5/51/Royal_City_and_Acropolis_Tepes.jpg/800px-Royal_City_and_Acropolis_Te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52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Neh</a:t>
            </a:r>
            <a:r>
              <a:rPr lang="de-CH" sz="4000" b="1" dirty="0" smtClean="0">
                <a:solidFill>
                  <a:srgbClr val="EE5416"/>
                </a:solidFill>
              </a:rPr>
              <a:t> 1,4: </a:t>
            </a:r>
            <a:r>
              <a:rPr lang="de-CH" sz="4000" b="1" dirty="0" smtClean="0"/>
              <a:t>Und es geschah, als ich diese Worte hörte, da setzte ich mich hin und weinte und trug Leid etliche Tage lang; und ich fastete und betete vor dem Gott des Himmels.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80112" y="332656"/>
            <a:ext cx="3240360" cy="23762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NEHEMIA BESICHTIGT DIE ZERFALLENEN STADTMAUERN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79076" y="6237312"/>
            <a:ext cx="326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Gustave </a:t>
            </a:r>
            <a:r>
              <a:rPr lang="de-CH" b="1" dirty="0" err="1" smtClean="0"/>
              <a:t>Doré</a:t>
            </a:r>
            <a:r>
              <a:rPr lang="de-CH" b="1" dirty="0"/>
              <a:t> </a:t>
            </a:r>
            <a:r>
              <a:rPr lang="de-CH" b="1" dirty="0" smtClean="0"/>
              <a:t>(1866)</a:t>
            </a:r>
            <a:endParaRPr lang="de-CH" b="1" dirty="0"/>
          </a:p>
        </p:txBody>
      </p:sp>
      <p:pic>
        <p:nvPicPr>
          <p:cNvPr id="6146" name="Picture 2" descr="https://upload.wikimedia.org/wikipedia/commons/thumb/5/53/108.Nehemiah_Views_the_Ruins_of_Jerusalem%27s_Walls.jpg/800px-108.Nehemiah_Views_the_Ruins_of_Jerusalem%27s_Wa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552"/>
            <a:ext cx="4982471" cy="61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0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Untergang und Neuanfang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EE5416"/>
                </a:solidFill>
              </a:rPr>
              <a:t>1. Der Untergang</a:t>
            </a:r>
            <a:br>
              <a:rPr lang="de-CH" sz="3600" b="1" dirty="0" smtClean="0">
                <a:solidFill>
                  <a:srgbClr val="EE5416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Zeit des Exils</a:t>
            </a:r>
            <a:br>
              <a:rPr lang="de-CH" sz="3600" b="1" dirty="0" smtClean="0"/>
            </a:br>
            <a: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Der Neuanfang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4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940152" y="476672"/>
            <a:ext cx="2880320" cy="23762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NEHEMIA BAUT DIE MAUERN WIEDER AUF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45618" y="6156012"/>
            <a:ext cx="326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Darstellung aus dem Jahr 1908</a:t>
            </a:r>
            <a:endParaRPr lang="de-CH" b="1" dirty="0"/>
          </a:p>
        </p:txBody>
      </p:sp>
      <p:pic>
        <p:nvPicPr>
          <p:cNvPr id="73730" name="Picture 2" descr="Nehemia herbouwt Jeruz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240509" cy="59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FELSENGRAB VON KÖNIG XERXES</a:t>
            </a:r>
            <a:endParaRPr lang="de-CH" sz="3600" b="1" dirty="0"/>
          </a:p>
        </p:txBody>
      </p:sp>
      <p:pic>
        <p:nvPicPr>
          <p:cNvPr id="79874" name="Picture 2" descr="https://upload.wikimedia.org/wikipedia/commons/thumb/0/0e/Tomb_of_Xerxes.jpg/800px-Tomb_of_Xerx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54" y="1354720"/>
            <a:ext cx="68134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5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ESTHER UND MORDECHAI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Aert</a:t>
            </a:r>
            <a:r>
              <a:rPr lang="de-CH" b="1" dirty="0" smtClean="0"/>
              <a:t> de Gelder (1685)</a:t>
            </a:r>
            <a:endParaRPr lang="de-CH" b="1" dirty="0"/>
          </a:p>
        </p:txBody>
      </p:sp>
      <p:pic>
        <p:nvPicPr>
          <p:cNvPr id="78852" name="Picture 4" descr="https://upload.wikimedia.org/wikipedia/commons/thumb/4/44/Aert_de_Gelder_004.jpg/1024px-Aert_de_Gelder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9" y="1310967"/>
            <a:ext cx="80200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KÖNIG UND HAMAN BEI ESTHER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Rembrandt (1660)</a:t>
            </a:r>
            <a:endParaRPr lang="de-CH" b="1" dirty="0"/>
          </a:p>
        </p:txBody>
      </p:sp>
      <p:pic>
        <p:nvPicPr>
          <p:cNvPr id="81922" name="Picture 2" descr="https://upload.wikimedia.org/wikipedia/commons/thumb/f/f4/Rembrandt_Harmensz_van_Rijn_-_Ahasuerus%2C_Haman_and_Esther_-_Google_Art_Project.jpg/800px-Rembrandt_Harmensz_van_Rijn_-_Ahasuerus%2C_Haman_and_Esther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1" y="1196752"/>
            <a:ext cx="65436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987824" y="476672"/>
            <a:ext cx="5832648" cy="64807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MALEACHI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915816" y="6156012"/>
            <a:ext cx="60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Altardarstellung aus dem 14. Jh.</a:t>
            </a:r>
            <a:endParaRPr lang="de-CH" b="1" dirty="0"/>
          </a:p>
        </p:txBody>
      </p:sp>
      <p:pic>
        <p:nvPicPr>
          <p:cNvPr id="83970" name="Picture 2" descr="https://upload.wikimedia.org/wikipedia/commons/thumb/3/39/Duccio_di_Buoninsegna_066.jpg/320px-Duccio_di_Buoninsegna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160240" cy="59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BAUERN LIEFERN DEN ZEHNT AB</a:t>
            </a:r>
            <a:endParaRPr lang="de-CH" sz="3600" b="1" dirty="0"/>
          </a:p>
        </p:txBody>
      </p:sp>
      <p:pic>
        <p:nvPicPr>
          <p:cNvPr id="84994" name="Picture 2" descr="https://upload.wikimedia.org/wikipedia/commons/thumb/d/d1/Zehent.jpg/800px-Zeh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6318"/>
            <a:ext cx="6264696" cy="51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4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400 JAHRE OHNE OFFENBARUNGEN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707904" y="3356992"/>
            <a:ext cx="1800200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400 Jahre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796136" y="1772816"/>
            <a:ext cx="2493823" cy="42415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endParaRPr lang="de-CH" sz="2800" b="1" dirty="0" smtClean="0"/>
          </a:p>
          <a:p>
            <a:pPr algn="ctr"/>
            <a:endParaRPr lang="de-CH" sz="2800" b="1" dirty="0"/>
          </a:p>
          <a:p>
            <a:pPr algn="ctr"/>
            <a:endParaRPr lang="de-CH" sz="2800" b="1" dirty="0" smtClean="0"/>
          </a:p>
          <a:p>
            <a:pPr algn="ctr"/>
            <a:r>
              <a:rPr lang="de-CH" sz="2800" b="1" dirty="0" smtClean="0"/>
              <a:t> Neues Testament</a:t>
            </a:r>
          </a:p>
          <a:p>
            <a:pPr algn="ctr"/>
            <a:endParaRPr lang="de-CH" sz="2800" b="1" dirty="0" smtClean="0"/>
          </a:p>
          <a:p>
            <a:pPr algn="ctr"/>
            <a:endParaRPr lang="de-CH" sz="2800" b="1" dirty="0" smtClean="0"/>
          </a:p>
          <a:p>
            <a:pPr algn="ctr"/>
            <a:endParaRPr lang="de-CH" sz="2800" b="1" dirty="0"/>
          </a:p>
          <a:p>
            <a:pPr algn="ctr"/>
            <a:endParaRPr lang="de-CH" sz="2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926049" y="1772816"/>
            <a:ext cx="2493823" cy="42415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endParaRPr lang="de-CH" sz="2800" b="1" dirty="0" smtClean="0"/>
          </a:p>
          <a:p>
            <a:pPr algn="ctr"/>
            <a:endParaRPr lang="de-CH" sz="2800" b="1" dirty="0"/>
          </a:p>
          <a:p>
            <a:pPr algn="ctr"/>
            <a:endParaRPr lang="de-CH" sz="2800" b="1" dirty="0" smtClean="0"/>
          </a:p>
          <a:p>
            <a:pPr algn="ctr"/>
            <a:r>
              <a:rPr lang="de-CH" sz="2800" b="1" dirty="0" smtClean="0"/>
              <a:t>Altes </a:t>
            </a:r>
          </a:p>
          <a:p>
            <a:pPr algn="ctr"/>
            <a:r>
              <a:rPr lang="de-CH" sz="2800" b="1" dirty="0" smtClean="0"/>
              <a:t>Testament</a:t>
            </a:r>
          </a:p>
          <a:p>
            <a:pPr algn="ctr"/>
            <a:endParaRPr lang="de-CH" sz="2800" b="1" dirty="0"/>
          </a:p>
          <a:p>
            <a:pPr algn="ctr"/>
            <a:endParaRPr lang="de-CH" sz="2800" b="1" dirty="0" smtClean="0"/>
          </a:p>
          <a:p>
            <a:pPr algn="ctr"/>
            <a:endParaRPr lang="de-CH" sz="2800" b="1" dirty="0"/>
          </a:p>
          <a:p>
            <a:pPr algn="ctr"/>
            <a:endParaRPr lang="de-CH" sz="2800" b="1" dirty="0"/>
          </a:p>
        </p:txBody>
      </p:sp>
      <p:sp>
        <p:nvSpPr>
          <p:cNvPr id="3" name="Rechteck 2"/>
          <p:cNvSpPr/>
          <p:nvPr/>
        </p:nvSpPr>
        <p:spPr>
          <a:xfrm>
            <a:off x="683568" y="1484784"/>
            <a:ext cx="7848872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0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Untergang und Neuanfang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Einleitung</a:t>
            </a:r>
            <a:br>
              <a:rPr lang="de-CH" sz="36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3600" b="1" dirty="0" smtClean="0"/>
              <a:t>   1. Der Untergang</a:t>
            </a:r>
            <a:r>
              <a:rPr lang="de-CH" sz="3600" b="1" dirty="0" smtClean="0">
                <a:solidFill>
                  <a:srgbClr val="EE5416"/>
                </a:solidFill>
              </a:rPr>
              <a:t/>
            </a:r>
            <a:br>
              <a:rPr lang="de-CH" sz="3600" b="1" dirty="0" smtClean="0">
                <a:solidFill>
                  <a:srgbClr val="EE5416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 Die Zeit des Exils</a:t>
            </a:r>
            <a:br>
              <a:rPr lang="de-CH" sz="3600" b="1" dirty="0" smtClean="0"/>
            </a:br>
            <a:r>
              <a:rPr lang="de-CH" sz="1800" b="1" dirty="0">
                <a:solidFill>
                  <a:srgbClr val="EE5416"/>
                </a:solidFill>
              </a:rPr>
              <a:t/>
            </a:r>
            <a:br>
              <a:rPr lang="de-CH" sz="1800" b="1" dirty="0">
                <a:solidFill>
                  <a:srgbClr val="EE5416"/>
                </a:solidFill>
              </a:rPr>
            </a:br>
            <a:r>
              <a:rPr lang="de-CH" sz="3600" b="1" dirty="0" smtClean="0">
                <a:solidFill>
                  <a:srgbClr val="EE5416"/>
                </a:solidFill>
              </a:rPr>
              <a:t>   </a:t>
            </a:r>
            <a:r>
              <a:rPr lang="de-CH" sz="3600" b="1" dirty="0" smtClean="0"/>
              <a:t>3. Der Neuanfang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>
                <a:solidFill>
                  <a:srgbClr val="EE5416"/>
                </a:solidFill>
              </a:rPr>
              <a:t>Schlusswort</a:t>
            </a:r>
            <a:endParaRPr lang="de-CH" sz="3600" b="1" dirty="0">
              <a:solidFill>
                <a:srgbClr val="EE5416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6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860032" y="548680"/>
            <a:ext cx="3960440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WURZEL </a:t>
            </a:r>
            <a:br>
              <a:rPr lang="de-CH" sz="3600" b="1" dirty="0" smtClean="0"/>
            </a:br>
            <a:r>
              <a:rPr lang="de-CH" sz="3600" b="1" dirty="0" smtClean="0"/>
              <a:t>JESSE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6228020"/>
            <a:ext cx="408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Darstellung aus dem 16. Jh.</a:t>
            </a:r>
            <a:endParaRPr lang="de-CH" b="1" dirty="0"/>
          </a:p>
        </p:txBody>
      </p:sp>
      <p:pic>
        <p:nvPicPr>
          <p:cNvPr id="86018" name="Picture 2" descr="https://upload.wikimedia.org/wikipedia/commons/0/01/Master_of_James_IV_of_Scotland_getty_Ms_ludwig_IX_18_f65_1510-20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15316"/>
            <a:ext cx="4214823" cy="60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4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EE5416"/>
                </a:solidFill>
              </a:rPr>
              <a:t>Jes</a:t>
            </a:r>
            <a:r>
              <a:rPr lang="de-CH" sz="4000" b="1" dirty="0" smtClean="0">
                <a:solidFill>
                  <a:srgbClr val="EE5416"/>
                </a:solidFill>
              </a:rPr>
              <a:t> 11,1: </a:t>
            </a:r>
            <a:r>
              <a:rPr lang="de-CH" sz="4000" b="1" dirty="0" smtClean="0"/>
              <a:t>Und es wird ein Zweig hervorgehen aus dem Stumpf </a:t>
            </a:r>
            <a:r>
              <a:rPr lang="de-CH" sz="4000" b="1" dirty="0" err="1" smtClean="0"/>
              <a:t>Isais</a:t>
            </a:r>
            <a:r>
              <a:rPr lang="de-CH" sz="4000" b="1" dirty="0" smtClean="0"/>
              <a:t> </a:t>
            </a:r>
          </a:p>
          <a:p>
            <a:pPr algn="l"/>
            <a:r>
              <a:rPr lang="de-CH" sz="4000" b="1" dirty="0" smtClean="0"/>
              <a:t>und ein Schössling hervorbrechen </a:t>
            </a:r>
          </a:p>
          <a:p>
            <a:pPr algn="l"/>
            <a:r>
              <a:rPr lang="de-CH" sz="4000" b="1" dirty="0" smtClean="0"/>
              <a:t>aus seinen Wurzeln.</a:t>
            </a:r>
            <a:endParaRPr lang="de-CH" sz="4000" b="1" dirty="0"/>
          </a:p>
        </p:txBody>
      </p:sp>
      <p:pic>
        <p:nvPicPr>
          <p:cNvPr id="1026" name="Picture 2" descr="C:\Users\Colombo.Perm\Pictures\BILDER\02 PHOTOS\SAMMLUNG\DSCN63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 b="24617"/>
          <a:stretch/>
        </p:blipFill>
        <p:spPr bwMode="auto">
          <a:xfrm>
            <a:off x="460005" y="3861048"/>
            <a:ext cx="8208913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5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ASSYRIEN</a:t>
            </a:r>
            <a:endParaRPr lang="de-CH" sz="3600" b="1" dirty="0"/>
          </a:p>
        </p:txBody>
      </p:sp>
      <p:pic>
        <p:nvPicPr>
          <p:cNvPr id="15362" name="Picture 2" descr="https://upload.wikimedia.org/wikipedia/commons/thumb/c/c1/Map_of_Assyria.png/800px-Map_of_Assy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5" y="1340767"/>
            <a:ext cx="7467878" cy="51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7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Untergang und Neuanfang</a:t>
            </a:r>
            <a:endParaRPr lang="de-CH" sz="4400" b="1" dirty="0" smtClean="0"/>
          </a:p>
          <a:p>
            <a:pPr algn="ctr"/>
            <a:r>
              <a:rPr lang="de-CH" sz="3600" b="1" dirty="0" smtClean="0">
                <a:solidFill>
                  <a:srgbClr val="EE5416"/>
                </a:solidFill>
              </a:rPr>
              <a:t>(Bibelkurs, Teil </a:t>
            </a:r>
            <a:r>
              <a:rPr lang="de-CH" sz="3600" b="1" dirty="0" smtClean="0">
                <a:solidFill>
                  <a:srgbClr val="EE5416"/>
                </a:solidFill>
              </a:rPr>
              <a:t>15/24</a:t>
            </a:r>
            <a:r>
              <a:rPr lang="de-CH" sz="3600" b="1" dirty="0" smtClean="0">
                <a:solidFill>
                  <a:srgbClr val="EE5416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8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NEBUKADNEZAR</a:t>
            </a:r>
            <a:endParaRPr lang="de-CH" sz="3600" b="1" dirty="0"/>
          </a:p>
        </p:txBody>
      </p:sp>
      <p:pic>
        <p:nvPicPr>
          <p:cNvPr id="9218" name="Picture 2" descr="https://upload.wikimedia.org/wikipedia/commons/5/5f/Nebukadnessar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536504" cy="45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7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Inschrift (Keilschrift) auf einem Onyx-Stein-Auge einer </a:t>
            </a:r>
            <a:r>
              <a:rPr lang="de-CH" b="1" dirty="0" err="1" smtClean="0"/>
              <a:t>Marduk</a:t>
            </a:r>
            <a:r>
              <a:rPr lang="de-CH" b="1" dirty="0" smtClean="0"/>
              <a:t>-Statue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5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Bildschirmpräsentation (4:3)</PresentationFormat>
  <Paragraphs>140</Paragraphs>
  <Slides>80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80</vt:i4>
      </vt:variant>
    </vt:vector>
  </HeadingPairs>
  <TitlesOfParts>
    <vt:vector size="8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Untergang und Neuanfang     Einleitung     1. Der Untergang     2. Die Zeit des Exils     3. Der Neuanfang     Schlusswort</vt:lpstr>
      <vt:lpstr>PowerPoint-Präsentation</vt:lpstr>
      <vt:lpstr>Untergang und Neuanfang     Einleitung     1. Der Untergang     2. Die Zeit des Exils     3. Der Neuanfang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Untergang und Neuanfang     Einleitung     1. Der Untergang     2. Die Zeit des Exils     3. Der Neuanfang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Untergang und Neuanfang     Einleitung     1. Der Untergang     2. Die Zeit des Exils     3. Der Neuanfang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Untergang und Neuanfang     Einleitung     1. Der Untergang     2. Die Zeit des Exils     3. Der Neuanfang  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602</cp:revision>
  <dcterms:created xsi:type="dcterms:W3CDTF">2012-03-09T15:08:16Z</dcterms:created>
  <dcterms:modified xsi:type="dcterms:W3CDTF">2015-09-29T05:52:46Z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