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1"/>
  </p:notesMasterIdLst>
  <p:sldIdLst>
    <p:sldId id="1934" r:id="rId2"/>
    <p:sldId id="1267" r:id="rId3"/>
    <p:sldId id="1843" r:id="rId4"/>
    <p:sldId id="1845" r:id="rId5"/>
    <p:sldId id="1844" r:id="rId6"/>
    <p:sldId id="1846" r:id="rId7"/>
    <p:sldId id="1847" r:id="rId8"/>
    <p:sldId id="1848" r:id="rId9"/>
    <p:sldId id="1849" r:id="rId10"/>
    <p:sldId id="1850" r:id="rId11"/>
    <p:sldId id="1851" r:id="rId12"/>
    <p:sldId id="1852" r:id="rId13"/>
    <p:sldId id="1853" r:id="rId14"/>
    <p:sldId id="1854" r:id="rId15"/>
    <p:sldId id="1933" r:id="rId16"/>
    <p:sldId id="1856" r:id="rId17"/>
    <p:sldId id="1857" r:id="rId18"/>
    <p:sldId id="1859" r:id="rId19"/>
    <p:sldId id="1858" r:id="rId20"/>
    <p:sldId id="1861" r:id="rId21"/>
    <p:sldId id="1855" r:id="rId22"/>
    <p:sldId id="1860" r:id="rId23"/>
    <p:sldId id="1864" r:id="rId24"/>
    <p:sldId id="1865" r:id="rId25"/>
    <p:sldId id="1866" r:id="rId26"/>
    <p:sldId id="1867" r:id="rId27"/>
    <p:sldId id="1868" r:id="rId28"/>
    <p:sldId id="1870" r:id="rId29"/>
    <p:sldId id="1871" r:id="rId30"/>
    <p:sldId id="1872" r:id="rId31"/>
    <p:sldId id="1873" r:id="rId32"/>
    <p:sldId id="1874" r:id="rId33"/>
    <p:sldId id="1875" r:id="rId34"/>
    <p:sldId id="1876" r:id="rId35"/>
    <p:sldId id="1877" r:id="rId36"/>
    <p:sldId id="1878" r:id="rId37"/>
    <p:sldId id="1879" r:id="rId38"/>
    <p:sldId id="1883" r:id="rId39"/>
    <p:sldId id="1884" r:id="rId40"/>
    <p:sldId id="1885" r:id="rId41"/>
    <p:sldId id="1888" r:id="rId42"/>
    <p:sldId id="1890" r:id="rId43"/>
    <p:sldId id="1886" r:id="rId44"/>
    <p:sldId id="1880" r:id="rId45"/>
    <p:sldId id="1889" r:id="rId46"/>
    <p:sldId id="1892" r:id="rId47"/>
    <p:sldId id="1891" r:id="rId48"/>
    <p:sldId id="1893" r:id="rId49"/>
    <p:sldId id="1887" r:id="rId50"/>
    <p:sldId id="1894" r:id="rId51"/>
    <p:sldId id="1895" r:id="rId52"/>
    <p:sldId id="1896" r:id="rId53"/>
    <p:sldId id="1863" r:id="rId54"/>
    <p:sldId id="1897" r:id="rId55"/>
    <p:sldId id="1898" r:id="rId56"/>
    <p:sldId id="1862" r:id="rId57"/>
    <p:sldId id="1881" r:id="rId58"/>
    <p:sldId id="1869" r:id="rId59"/>
    <p:sldId id="1882" r:id="rId60"/>
    <p:sldId id="1902" r:id="rId61"/>
    <p:sldId id="1899" r:id="rId62"/>
    <p:sldId id="1900" r:id="rId63"/>
    <p:sldId id="1903" r:id="rId64"/>
    <p:sldId id="1904" r:id="rId65"/>
    <p:sldId id="1905" r:id="rId66"/>
    <p:sldId id="1906" r:id="rId67"/>
    <p:sldId id="1907" r:id="rId68"/>
    <p:sldId id="1908" r:id="rId69"/>
    <p:sldId id="1909" r:id="rId70"/>
    <p:sldId id="1913" r:id="rId71"/>
    <p:sldId id="1911" r:id="rId72"/>
    <p:sldId id="1912" r:id="rId73"/>
    <p:sldId id="1914" r:id="rId74"/>
    <p:sldId id="1915" r:id="rId75"/>
    <p:sldId id="1916" r:id="rId76"/>
    <p:sldId id="1917" r:id="rId77"/>
    <p:sldId id="1918" r:id="rId78"/>
    <p:sldId id="1919" r:id="rId79"/>
    <p:sldId id="1921" r:id="rId80"/>
    <p:sldId id="1920" r:id="rId81"/>
    <p:sldId id="1925" r:id="rId82"/>
    <p:sldId id="1926" r:id="rId83"/>
    <p:sldId id="1927" r:id="rId84"/>
    <p:sldId id="1928" r:id="rId85"/>
    <p:sldId id="1929" r:id="rId86"/>
    <p:sldId id="1930" r:id="rId87"/>
    <p:sldId id="1922" r:id="rId88"/>
    <p:sldId id="1931" r:id="rId89"/>
    <p:sldId id="1935" r:id="rId90"/>
  </p:sldIdLst>
  <p:sldSz cx="9144000" cy="6858000" type="screen4x3"/>
  <p:notesSz cx="6858000" cy="9144000"/>
  <p:custDataLst>
    <p:tags r:id="rId92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9729"/>
    <a:srgbClr val="476F1F"/>
    <a:srgbClr val="82C93B"/>
    <a:srgbClr val="EE5416"/>
    <a:srgbClr val="EA0000"/>
    <a:srgbClr val="EC832C"/>
    <a:srgbClr val="F0BF0A"/>
    <a:srgbClr val="F18309"/>
    <a:srgbClr val="E4B01C"/>
    <a:srgbClr val="A89E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68" autoAdjust="0"/>
    <p:restoredTop sz="96625" autoAdjust="0"/>
  </p:normalViewPr>
  <p:slideViewPr>
    <p:cSldViewPr>
      <p:cViewPr>
        <p:scale>
          <a:sx n="66" d="100"/>
          <a:sy n="66" d="100"/>
        </p:scale>
        <p:origin x="-1410" y="-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D1536D-805F-47C1-9BEF-146DAAF530B2}" type="datetimeFigureOut">
              <a:rPr lang="de-CH" smtClean="0"/>
              <a:t>10.11.2015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BF2070-640A-4AA7-BA6A-F44ABBD2395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82970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F733-3633-4AA1-8CB5-DFD81F281CB4}" type="datetimeFigureOut">
              <a:rPr lang="de-CH" smtClean="0"/>
              <a:t>10.11.2015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19444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F733-3633-4AA1-8CB5-DFD81F281CB4}" type="datetimeFigureOut">
              <a:rPr lang="de-CH" smtClean="0"/>
              <a:t>10.11.2015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07895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F733-3633-4AA1-8CB5-DFD81F281CB4}" type="datetimeFigureOut">
              <a:rPr lang="de-CH" smtClean="0"/>
              <a:t>10.11.2015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29440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F733-3633-4AA1-8CB5-DFD81F281CB4}" type="datetimeFigureOut">
              <a:rPr lang="de-CH" smtClean="0"/>
              <a:t>10.11.2015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02799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F733-3633-4AA1-8CB5-DFD81F281CB4}" type="datetimeFigureOut">
              <a:rPr lang="de-CH" smtClean="0"/>
              <a:t>10.11.2015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55313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F733-3633-4AA1-8CB5-DFD81F281CB4}" type="datetimeFigureOut">
              <a:rPr lang="de-CH" smtClean="0"/>
              <a:t>10.11.2015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53356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F733-3633-4AA1-8CB5-DFD81F281CB4}" type="datetimeFigureOut">
              <a:rPr lang="de-CH" smtClean="0"/>
              <a:t>10.11.2015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36840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F733-3633-4AA1-8CB5-DFD81F281CB4}" type="datetimeFigureOut">
              <a:rPr lang="de-CH" smtClean="0"/>
              <a:t>10.11.2015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15228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F733-3633-4AA1-8CB5-DFD81F281CB4}" type="datetimeFigureOut">
              <a:rPr lang="de-CH" smtClean="0"/>
              <a:t>10.11.2015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62081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F733-3633-4AA1-8CB5-DFD81F281CB4}" type="datetimeFigureOut">
              <a:rPr lang="de-CH" smtClean="0"/>
              <a:t>10.11.2015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28600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F733-3633-4AA1-8CB5-DFD81F281CB4}" type="datetimeFigureOut">
              <a:rPr lang="de-CH" smtClean="0"/>
              <a:t>10.11.2015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81630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FF733-3633-4AA1-8CB5-DFD81F281CB4}" type="datetimeFigureOut">
              <a:rPr lang="de-CH" smtClean="0"/>
              <a:t>10.11.2015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00780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8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8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9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11560" y="2522634"/>
            <a:ext cx="7920880" cy="1812731"/>
          </a:xfrm>
          <a:prstGeom prst="rect">
            <a:avLst/>
          </a:prstGeom>
          <a:solidFill>
            <a:schemeClr val="accent6">
              <a:lumMod val="75000"/>
              <a:alpha val="10000"/>
            </a:schemeClr>
          </a:solidFill>
        </p:spPr>
        <p:txBody>
          <a:bodyPr wrap="square" tIns="288000" bIns="288000" rtlCol="0">
            <a:spAutoFit/>
          </a:bodyPr>
          <a:lstStyle/>
          <a:p>
            <a:pPr algn="ctr"/>
            <a:r>
              <a:rPr lang="de-CH" sz="4400" b="1" dirty="0" smtClean="0"/>
              <a:t>Jesus Christus – sein Leben</a:t>
            </a:r>
            <a:endParaRPr lang="de-CH" sz="4400" b="1" dirty="0" smtClean="0"/>
          </a:p>
          <a:p>
            <a:pPr algn="ctr"/>
            <a:r>
              <a:rPr lang="de-CH" sz="3600" b="1" dirty="0" smtClean="0">
                <a:solidFill>
                  <a:srgbClr val="609729"/>
                </a:solidFill>
              </a:rPr>
              <a:t>(Bibelkurs, Teil </a:t>
            </a:r>
            <a:r>
              <a:rPr lang="de-CH" sz="3600" b="1" dirty="0" smtClean="0">
                <a:solidFill>
                  <a:srgbClr val="609729"/>
                </a:solidFill>
              </a:rPr>
              <a:t>16</a:t>
            </a:r>
            <a:r>
              <a:rPr lang="de-CH" sz="3600" b="1" dirty="0" smtClean="0">
                <a:solidFill>
                  <a:srgbClr val="609729"/>
                </a:solidFill>
              </a:rPr>
              <a:t>/24</a:t>
            </a:r>
            <a:r>
              <a:rPr lang="de-CH" sz="3600" b="1" dirty="0" smtClean="0">
                <a:solidFill>
                  <a:srgbClr val="609729"/>
                </a:solidFill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872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214">
        <p:fade/>
      </p:transition>
    </mc:Choice>
    <mc:Fallback xmlns="">
      <p:transition spd="med" advTm="12214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DIE LAGE UM 200 V. CHR.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88775" y="5844987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Bild: Captain Blood (CC-BY-SA 3.0)</a:t>
            </a:r>
            <a:endParaRPr lang="de-CH" b="1" dirty="0"/>
          </a:p>
        </p:txBody>
      </p:sp>
      <p:pic>
        <p:nvPicPr>
          <p:cNvPr id="5122" name="Picture 2" descr="File:Diadochen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45" y="1772816"/>
            <a:ext cx="8250917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/>
          <p:cNvSpPr/>
          <p:nvPr/>
        </p:nvSpPr>
        <p:spPr>
          <a:xfrm>
            <a:off x="482545" y="1916832"/>
            <a:ext cx="1548172" cy="149951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298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ROM ZUR ZEIT VON KAISER AUGUSTUS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59532" y="6213677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Bild: Cristiano64 (CC-BY-SA 3.0)</a:t>
            </a:r>
            <a:endParaRPr lang="de-CH" b="1" dirty="0"/>
          </a:p>
        </p:txBody>
      </p:sp>
      <p:pic>
        <p:nvPicPr>
          <p:cNvPr id="6146" name="Picture 2" descr="File:Augusto 30aC - 6dC 55%CS 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78219"/>
            <a:ext cx="6984776" cy="483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/>
          <p:cNvSpPr/>
          <p:nvPr/>
        </p:nvSpPr>
        <p:spPr>
          <a:xfrm>
            <a:off x="5868144" y="4024199"/>
            <a:ext cx="1368152" cy="1296144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141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5436096" y="404664"/>
            <a:ext cx="3379868" cy="4084195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FRAGMENT AUS DEM BUCH GENESIS IN DER GRIECHISCHEN ÜBERSETZUNG DER SEPTUAGINTA</a:t>
            </a:r>
            <a:endParaRPr lang="de-CH" sz="3600" b="1" dirty="0"/>
          </a:p>
        </p:txBody>
      </p:sp>
      <p:pic>
        <p:nvPicPr>
          <p:cNvPr id="2" name="Picture 2" descr="https://upload.wikimedia.org/wikipedia/commons/thumb/c/cb/ViennaGenesisPict31TemptationOfJoseph.jpg/800px-ViennaGenesisPict31TemptationOfJosep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399660"/>
            <a:ext cx="4880067" cy="610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373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DIE SYNAGOGE VON KAPERNAUM</a:t>
            </a:r>
            <a:endParaRPr lang="de-CH" sz="3600" b="1" dirty="0"/>
          </a:p>
        </p:txBody>
      </p:sp>
      <p:pic>
        <p:nvPicPr>
          <p:cNvPr id="8194" name="Picture 2" descr="D:\01 Galilee and the North\Capernaum\Capernaum synagogue from Peter's house, tb0601056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04" y="1308224"/>
            <a:ext cx="7740000" cy="514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13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JESUS IM HAUSE DES PHARISÄERS</a:t>
            </a:r>
            <a:endParaRPr lang="de-CH" sz="3600" b="1" dirty="0"/>
          </a:p>
        </p:txBody>
      </p:sp>
      <p:pic>
        <p:nvPicPr>
          <p:cNvPr id="9218" name="Picture 2" descr="https://upload.wikimedia.org/wikipedia/commons/thumb/3/3f/Christus_im_Hause_des_Pharis%C3%A4ers_Jacopo_Tintoretto.jpg/800px-Christus_im_Hause_des_Pharis%C3%A4ers_Jacopo_Tintoret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582" y="1340768"/>
            <a:ext cx="6833463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59532" y="6213677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Bild: Jacobo Tintoretto</a:t>
            </a:r>
            <a:endParaRPr lang="de-CH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335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5364088" y="404665"/>
            <a:ext cx="3451876" cy="2304255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JESUS DISKUTIERT </a:t>
            </a:r>
            <a:br>
              <a:rPr lang="de-CH" sz="3600" b="1" dirty="0" smtClean="0"/>
            </a:br>
            <a:r>
              <a:rPr lang="de-CH" sz="3600" b="1" dirty="0" smtClean="0"/>
              <a:t>MIT DEN PHARISÄERN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5256076" y="6228020"/>
            <a:ext cx="3492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Bild: </a:t>
            </a:r>
            <a:r>
              <a:rPr lang="de-CH" b="1" dirty="0" smtClean="0"/>
              <a:t>Gustave </a:t>
            </a:r>
            <a:r>
              <a:rPr lang="de-CH" b="1" dirty="0" err="1" smtClean="0"/>
              <a:t>Doré</a:t>
            </a:r>
            <a:r>
              <a:rPr lang="de-CH" b="1" dirty="0" smtClean="0"/>
              <a:t> (1866)</a:t>
            </a:r>
            <a:endParaRPr lang="de-CH" b="1" dirty="0"/>
          </a:p>
        </p:txBody>
      </p:sp>
      <p:pic>
        <p:nvPicPr>
          <p:cNvPr id="40962" name="Picture 2" descr="https://upload.wikimedia.org/wikipedia/commons/3/35/JesusPharise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2" y="404665"/>
            <a:ext cx="4660739" cy="610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330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DIE DIADOCHENSTAATEN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88775" y="5844987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Bild: Captain Blood (CC-BY-SA 3.0)</a:t>
            </a:r>
            <a:endParaRPr lang="de-CH" b="1" dirty="0"/>
          </a:p>
        </p:txBody>
      </p:sp>
      <p:pic>
        <p:nvPicPr>
          <p:cNvPr id="5122" name="Picture 2" descr="File:Diadochen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45" y="1772816"/>
            <a:ext cx="8250917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/>
          <p:cNvSpPr/>
          <p:nvPr/>
        </p:nvSpPr>
        <p:spPr>
          <a:xfrm>
            <a:off x="3347864" y="2852936"/>
            <a:ext cx="1944216" cy="1656184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Ellipse 7"/>
          <p:cNvSpPr/>
          <p:nvPr/>
        </p:nvSpPr>
        <p:spPr>
          <a:xfrm>
            <a:off x="1619672" y="3835862"/>
            <a:ext cx="1872208" cy="1656184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713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4860032" y="404665"/>
            <a:ext cx="3955932" cy="1728191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BÜSTE VON ANTIOCHUS IV. EPIPHANES</a:t>
            </a:r>
            <a:endParaRPr lang="de-CH" sz="3600" b="1" dirty="0"/>
          </a:p>
        </p:txBody>
      </p:sp>
      <p:pic>
        <p:nvPicPr>
          <p:cNvPr id="11266" name="Picture 2" descr="https://upload.wikimedia.org/wikipedia/commons/thumb/e/e3/Antiokhos_IV.jpg/800px-Antiokhos_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6174"/>
            <a:ext cx="4104456" cy="602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4788024" y="6165304"/>
            <a:ext cx="3924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Bild: </a:t>
            </a:r>
            <a:r>
              <a:rPr lang="de-CH" b="1" dirty="0" err="1" smtClean="0"/>
              <a:t>Jniemenmaa</a:t>
            </a:r>
            <a:r>
              <a:rPr lang="de-CH" b="1" dirty="0"/>
              <a:t> </a:t>
            </a:r>
            <a:r>
              <a:rPr lang="de-CH" b="1" dirty="0" smtClean="0"/>
              <a:t>(CC-BY-SA 3.0)</a:t>
            </a:r>
            <a:endParaRPr lang="de-CH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974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DIE MAKKABÄER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59532" y="6213677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Bild: Wojciech Stattler (1842)</a:t>
            </a:r>
            <a:endParaRPr lang="de-CH" b="1" dirty="0"/>
          </a:p>
        </p:txBody>
      </p:sp>
      <p:pic>
        <p:nvPicPr>
          <p:cNvPr id="14338" name="Picture 2" descr="https://upload.wikimedia.org/wikipedia/commons/9/93/Stattler-Machabeusz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636" y="1415493"/>
            <a:ext cx="6624736" cy="474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459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5328084" y="404665"/>
            <a:ext cx="3487880" cy="2448271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DIE EROBERUNGEN DER HASMONÄER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5328084" y="6228020"/>
            <a:ext cx="3492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Karte: </a:t>
            </a:r>
            <a:r>
              <a:rPr lang="de-CH" b="1" dirty="0" err="1" smtClean="0"/>
              <a:t>Redtony</a:t>
            </a:r>
            <a:r>
              <a:rPr lang="de-CH" b="1" dirty="0"/>
              <a:t> </a:t>
            </a:r>
            <a:r>
              <a:rPr lang="de-CH" b="1" dirty="0" smtClean="0"/>
              <a:t>(CC-BY-SA 3.0)</a:t>
            </a:r>
            <a:endParaRPr lang="de-CH" b="1" dirty="0"/>
          </a:p>
        </p:txBody>
      </p:sp>
      <p:pic>
        <p:nvPicPr>
          <p:cNvPr id="13314" name="Picture 2" descr="File:Map Hasmonean Kingdom-es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5"/>
            <a:ext cx="4813243" cy="612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824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smtClean="0">
                <a:solidFill>
                  <a:srgbClr val="609729"/>
                </a:solidFill>
              </a:rPr>
              <a:t>Gal 4,4a: </a:t>
            </a:r>
            <a:r>
              <a:rPr lang="de-CH" sz="4000" b="1" dirty="0"/>
              <a:t>Als aber die Zeit erfüllt war, sandte Gott seinen Sohn, geboren von einer Frau, </a:t>
            </a:r>
            <a:r>
              <a:rPr lang="de-CH" sz="4000" b="1" dirty="0" smtClean="0"/>
              <a:t>…</a:t>
            </a:r>
            <a:endParaRPr lang="de-CH" sz="4000" b="1" dirty="0"/>
          </a:p>
        </p:txBody>
      </p:sp>
      <p:pic>
        <p:nvPicPr>
          <p:cNvPr id="2" name="Picture 2" descr="D:\01 Galilee and the North\Nazareth\Nazareth from south, tb0325075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15" b="22224"/>
          <a:stretch/>
        </p:blipFill>
        <p:spPr bwMode="auto">
          <a:xfrm>
            <a:off x="496572" y="3933619"/>
            <a:ext cx="8190000" cy="252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504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BÜSTE VON POMPEIUS IN KOPENHAGEN</a:t>
            </a:r>
            <a:endParaRPr lang="de-CH" sz="3600" b="1" dirty="0"/>
          </a:p>
        </p:txBody>
      </p:sp>
      <p:pic>
        <p:nvPicPr>
          <p:cNvPr id="16386" name="Picture 2" descr="https://upload.wikimedia.org/wikipedia/commons/thumb/e/e5/Pompejus.JPG/800px-Pompej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536" y="1300719"/>
            <a:ext cx="6284935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386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5796136" y="404664"/>
            <a:ext cx="3019828" cy="2376263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POMPEIUS DRINGT </a:t>
            </a:r>
            <a:br>
              <a:rPr lang="de-CH" sz="3600" b="1" dirty="0" smtClean="0"/>
            </a:br>
            <a:r>
              <a:rPr lang="de-CH" sz="3600" b="1" dirty="0" smtClean="0"/>
              <a:t>IN DEN TEMPEL EIN</a:t>
            </a:r>
            <a:endParaRPr lang="de-CH" sz="3600" b="1" dirty="0"/>
          </a:p>
        </p:txBody>
      </p:sp>
      <p:pic>
        <p:nvPicPr>
          <p:cNvPr id="10242" name="Picture 2" descr="https://upload.wikimedia.org/wikipedia/commons/1/1c/Pomp%C3%A9e_dans_le_Temple_de_J%C3%A9rusale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5"/>
            <a:ext cx="4942116" cy="604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5580112" y="6165304"/>
            <a:ext cx="3204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Bild: Jean Fouquet (um 1470)</a:t>
            </a:r>
            <a:endParaRPr lang="de-CH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054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71229" y="260648"/>
            <a:ext cx="8424936" cy="1224136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EROBERUNGEN VON </a:t>
            </a:r>
            <a:br>
              <a:rPr lang="de-CH" sz="3600" b="1" dirty="0" smtClean="0"/>
            </a:br>
            <a:r>
              <a:rPr lang="de-CH" sz="3600" b="1" dirty="0" smtClean="0"/>
              <a:t>CAESAR (GELB) UND POMPEIUS (BLAU)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59532" y="6300028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Bild: </a:t>
            </a:r>
            <a:r>
              <a:rPr lang="de-CH" b="1" dirty="0" err="1" smtClean="0"/>
              <a:t>Rowanwindwhistler</a:t>
            </a:r>
            <a:r>
              <a:rPr lang="de-CH" b="1" dirty="0" smtClean="0"/>
              <a:t> (CC-BY-SA 3.0)</a:t>
            </a:r>
            <a:endParaRPr lang="de-CH" b="1" dirty="0"/>
          </a:p>
        </p:txBody>
      </p:sp>
      <p:pic>
        <p:nvPicPr>
          <p:cNvPr id="15362" name="Picture 2" descr="https://upload.wikimedia.org/wikipedia/commons/thumb/7/7b/Map_of_the_Ancient_Rome_at_Caesar_time_%28with_conquests%29-es.svg/1024px-Map_of_the_Ancient_Rome_at_Caesar_time_%28with_conquests%29-es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4" y="1672221"/>
            <a:ext cx="7740860" cy="457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05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5940152" y="404664"/>
            <a:ext cx="2875812" cy="2376263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HERODES ZIEHT IN JERUSALEM EIN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5796136" y="6228020"/>
            <a:ext cx="2988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Bild: Jean Fouquet (um 1470)</a:t>
            </a:r>
            <a:endParaRPr lang="de-CH" b="1" dirty="0"/>
          </a:p>
        </p:txBody>
      </p:sp>
      <p:pic>
        <p:nvPicPr>
          <p:cNvPr id="3074" name="Picture 2" descr="https://upload.wikimedia.org/wikipedia/commons/d/d9/Prise_de_J%C3%A9rusalem_par_H%C3%A9rode_le_Gra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5319688" cy="612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567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3792" y="476672"/>
            <a:ext cx="8280920" cy="5904656"/>
          </a:xfrm>
        </p:spPr>
        <p:txBody>
          <a:bodyPr anchor="t">
            <a:normAutofit/>
          </a:bodyPr>
          <a:lstStyle/>
          <a:p>
            <a:pPr algn="l"/>
            <a:r>
              <a:rPr lang="de-CH" b="1" dirty="0" smtClean="0"/>
              <a:t>Jesus Christus – sein Leben</a:t>
            </a:r>
            <a:br>
              <a:rPr lang="de-CH" b="1" dirty="0" smtClean="0"/>
            </a:br>
            <a:r>
              <a:rPr lang="de-CH" sz="36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CH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CH" sz="3600" b="1" dirty="0" smtClean="0"/>
              <a:t>   Einleitung</a:t>
            </a:r>
            <a:br>
              <a:rPr lang="de-CH" sz="3600" b="1" dirty="0" smtClean="0"/>
            </a:br>
            <a:r>
              <a:rPr lang="de-CH" sz="1800" b="1" dirty="0"/>
              <a:t/>
            </a:r>
            <a:br>
              <a:rPr lang="de-CH" sz="1800" b="1" dirty="0"/>
            </a:br>
            <a:r>
              <a:rPr lang="de-CH" sz="3600" b="1" dirty="0" smtClean="0"/>
              <a:t>   1. Das historische Umfeld</a:t>
            </a:r>
            <a:br>
              <a:rPr lang="de-CH" sz="3600" b="1" dirty="0" smtClean="0"/>
            </a:br>
            <a:r>
              <a:rPr lang="de-CH" sz="1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1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 smtClean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3600" b="1" dirty="0">
                <a:solidFill>
                  <a:srgbClr val="609729"/>
                </a:solidFill>
              </a:rPr>
              <a:t>2</a:t>
            </a:r>
            <a:r>
              <a:rPr lang="de-CH" sz="3600" b="1" dirty="0" smtClean="0">
                <a:solidFill>
                  <a:srgbClr val="609729"/>
                </a:solidFill>
              </a:rPr>
              <a:t>. Das Leben Jesu</a:t>
            </a:r>
            <a:br>
              <a:rPr lang="de-CH" sz="3600" b="1" dirty="0" smtClean="0">
                <a:solidFill>
                  <a:srgbClr val="609729"/>
                </a:solidFill>
              </a:rPr>
            </a:br>
            <a:r>
              <a:rPr lang="de-CH" sz="1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1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 smtClean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3600" b="1" dirty="0" smtClean="0"/>
              <a:t>3. Die Evangelien</a:t>
            </a:r>
            <a:r>
              <a:rPr lang="de-CH" sz="3600" b="1" dirty="0"/>
              <a:t/>
            </a:r>
            <a:br>
              <a:rPr lang="de-CH" sz="3600" b="1" dirty="0"/>
            </a:br>
            <a:r>
              <a:rPr lang="de-CH" sz="16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16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CH" sz="3600" b="1" dirty="0" smtClean="0">
                <a:solidFill>
                  <a:schemeClr val="accent4">
                    <a:lumMod val="75000"/>
                  </a:schemeClr>
                </a:solidFill>
              </a:rPr>
              <a:t>  </a:t>
            </a:r>
            <a:r>
              <a:rPr lang="de-CH" sz="3600" b="1" dirty="0" smtClean="0"/>
              <a:t>Schlusswort</a:t>
            </a:r>
            <a:endParaRPr lang="de-CH" sz="3600" b="1" dirty="0"/>
          </a:p>
        </p:txBody>
      </p:sp>
      <p:pic>
        <p:nvPicPr>
          <p:cNvPr id="4" name="Grafik 3" descr="http://www.calligraphy-museum.com/EditorFiles/image/News/2011/09/2011-09-28_b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364812"/>
            <a:ext cx="2793876" cy="123254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833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3792" y="476672"/>
            <a:ext cx="8280920" cy="5904656"/>
          </a:xfrm>
        </p:spPr>
        <p:txBody>
          <a:bodyPr anchor="t">
            <a:normAutofit/>
          </a:bodyPr>
          <a:lstStyle/>
          <a:p>
            <a:pPr algn="l"/>
            <a:r>
              <a:rPr lang="de-CH" b="1" dirty="0" smtClean="0"/>
              <a:t>Das Leben Jesu</a:t>
            </a:r>
            <a:br>
              <a:rPr lang="de-CH" b="1" dirty="0" smtClean="0"/>
            </a:br>
            <a:r>
              <a:rPr lang="de-CH" sz="36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CH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CH" sz="3600" b="1" dirty="0" smtClean="0"/>
              <a:t>   </a:t>
            </a:r>
            <a:r>
              <a:rPr lang="de-CH" sz="3600" b="1" dirty="0" smtClean="0">
                <a:solidFill>
                  <a:srgbClr val="609729"/>
                </a:solidFill>
              </a:rPr>
              <a:t>a. Die Geburt Jesu</a:t>
            </a:r>
            <a:r>
              <a:rPr lang="de-CH" sz="3600" b="1" dirty="0" smtClean="0"/>
              <a:t/>
            </a:r>
            <a:br>
              <a:rPr lang="de-CH" sz="3600" b="1" dirty="0" smtClean="0"/>
            </a:br>
            <a:r>
              <a:rPr lang="de-CH" sz="1800" b="1" dirty="0"/>
              <a:t/>
            </a:r>
            <a:br>
              <a:rPr lang="de-CH" sz="1800" b="1" dirty="0"/>
            </a:br>
            <a:r>
              <a:rPr lang="de-CH" sz="3600" b="1" dirty="0" smtClean="0"/>
              <a:t>   </a:t>
            </a:r>
            <a:r>
              <a:rPr lang="de-CH" sz="3600" b="1" dirty="0" smtClean="0"/>
              <a:t>b. Kindheit und Jugend</a:t>
            </a:r>
            <a:r>
              <a:rPr lang="de-CH" sz="3600" b="1" dirty="0" smtClean="0"/>
              <a:t/>
            </a:r>
            <a:br>
              <a:rPr lang="de-CH" sz="3600" b="1" dirty="0" smtClean="0"/>
            </a:br>
            <a:r>
              <a:rPr lang="de-CH" sz="1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1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 smtClean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3600" b="1" dirty="0" smtClean="0"/>
              <a:t>c. Das Wirken Jesu</a:t>
            </a:r>
            <a:r>
              <a:rPr lang="de-CH" sz="3600" b="1" dirty="0" smtClean="0">
                <a:solidFill>
                  <a:srgbClr val="609729"/>
                </a:solidFill>
              </a:rPr>
              <a:t/>
            </a:r>
            <a:br>
              <a:rPr lang="de-CH" sz="3600" b="1" dirty="0" smtClean="0">
                <a:solidFill>
                  <a:srgbClr val="609729"/>
                </a:solidFill>
              </a:rPr>
            </a:br>
            <a:r>
              <a:rPr lang="de-CH" sz="1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1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 smtClean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3600" b="1" dirty="0" smtClean="0"/>
              <a:t>d. Tod und Auferstehung</a:t>
            </a:r>
            <a:r>
              <a:rPr lang="de-CH" sz="3600" b="1" dirty="0"/>
              <a:t/>
            </a:r>
            <a:br>
              <a:rPr lang="de-CH" sz="3600" b="1" dirty="0"/>
            </a:br>
            <a:r>
              <a:rPr lang="de-CH" sz="16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16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CH" sz="3600" b="1" dirty="0" smtClean="0">
                <a:solidFill>
                  <a:schemeClr val="accent4">
                    <a:lumMod val="75000"/>
                  </a:schemeClr>
                </a:solidFill>
              </a:rPr>
              <a:t>  </a:t>
            </a:r>
            <a:endParaRPr lang="de-CH" sz="3600" b="1" dirty="0"/>
          </a:p>
        </p:txBody>
      </p:sp>
      <p:pic>
        <p:nvPicPr>
          <p:cNvPr id="4" name="Grafik 3" descr="http://www.calligraphy-museum.com/EditorFiles/image/News/2011/09/2011-09-28_b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364812"/>
            <a:ext cx="2793876" cy="123254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208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DER ENGEL SPRICHT ZU ZACHARIAS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59532" y="6300028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Bild: Domenico Ghirlandaio (15. Jh.)</a:t>
            </a:r>
            <a:endParaRPr lang="de-CH" b="1" dirty="0"/>
          </a:p>
        </p:txBody>
      </p:sp>
      <p:pic>
        <p:nvPicPr>
          <p:cNvPr id="4098" name="Picture 2" descr="Cappella tornabuoni, 10, annuncio dell'angelo a zaccar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354" y="1196752"/>
            <a:ext cx="6591300" cy="49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966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5292080" y="404664"/>
            <a:ext cx="3523884" cy="2376263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DER ENGEL GOTTES ERSCHEINT MARIA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5148064" y="6228020"/>
            <a:ext cx="3492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Bild: </a:t>
            </a:r>
            <a:r>
              <a:rPr lang="de-CH" b="1" dirty="0" err="1" smtClean="0"/>
              <a:t>El</a:t>
            </a:r>
            <a:r>
              <a:rPr lang="de-CH" b="1" dirty="0" smtClean="0"/>
              <a:t> Greco (1577-1580)</a:t>
            </a:r>
            <a:endParaRPr lang="de-CH" b="1" dirty="0"/>
          </a:p>
        </p:txBody>
      </p:sp>
      <p:pic>
        <p:nvPicPr>
          <p:cNvPr id="5122" name="Picture 2" descr="https://upload.wikimedia.org/wikipedia/commons/thumb/3/30/El_Greco_058.jpg/800px-El_Greco_0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4632"/>
            <a:ext cx="4536504" cy="608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478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err="1" smtClean="0">
                <a:solidFill>
                  <a:srgbClr val="609729"/>
                </a:solidFill>
              </a:rPr>
              <a:t>Lk</a:t>
            </a:r>
            <a:r>
              <a:rPr lang="de-CH" sz="4000" b="1" dirty="0" smtClean="0">
                <a:solidFill>
                  <a:srgbClr val="609729"/>
                </a:solidFill>
              </a:rPr>
              <a:t> 1,31:</a:t>
            </a:r>
            <a:r>
              <a:rPr lang="de-CH" sz="4000" b="1" dirty="0" smtClean="0">
                <a:solidFill>
                  <a:srgbClr val="476F1F"/>
                </a:solidFill>
              </a:rPr>
              <a:t> </a:t>
            </a:r>
            <a:r>
              <a:rPr lang="de-CH" sz="4000" b="1" dirty="0"/>
              <a:t>Und siehe, du wirst schwanger werden und einen Sohn gebären, und du sollst seinen Namen Jesus nennen.</a:t>
            </a:r>
            <a:endParaRPr lang="de-CH" sz="4000" b="1" dirty="0"/>
          </a:p>
        </p:txBody>
      </p:sp>
      <p:pic>
        <p:nvPicPr>
          <p:cNvPr id="2" name="Picture 2" descr="D:\01 Galilee and the North\Nazareth\Nazareth from south, tb0325075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15" b="22224"/>
          <a:stretch/>
        </p:blipFill>
        <p:spPr bwMode="auto">
          <a:xfrm>
            <a:off x="496572" y="3933619"/>
            <a:ext cx="8190000" cy="252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091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err="1" smtClean="0">
                <a:solidFill>
                  <a:srgbClr val="609729"/>
                </a:solidFill>
              </a:rPr>
              <a:t>Lk</a:t>
            </a:r>
            <a:r>
              <a:rPr lang="de-CH" sz="4000" b="1" dirty="0" smtClean="0">
                <a:solidFill>
                  <a:srgbClr val="609729"/>
                </a:solidFill>
              </a:rPr>
              <a:t> 1,32:</a:t>
            </a:r>
            <a:r>
              <a:rPr lang="de-CH" sz="4000" b="1" dirty="0" smtClean="0">
                <a:solidFill>
                  <a:srgbClr val="476F1F"/>
                </a:solidFill>
              </a:rPr>
              <a:t> </a:t>
            </a:r>
            <a:r>
              <a:rPr lang="de-CH" sz="4000" b="1" dirty="0"/>
              <a:t>Dieser wird gross sein und Sohn des Höchsten genannt werden; und der Herr, Gott, wird ihm den Thron seines Vaters David </a:t>
            </a:r>
            <a:r>
              <a:rPr lang="de-CH" sz="4000" b="1" dirty="0" smtClean="0"/>
              <a:t>geben.</a:t>
            </a:r>
            <a:endParaRPr lang="de-CH" sz="4000" b="1" dirty="0"/>
          </a:p>
        </p:txBody>
      </p:sp>
      <p:pic>
        <p:nvPicPr>
          <p:cNvPr id="2" name="Picture 2" descr="D:\01 Galilee and the North\Nazareth\Nazareth from south, tb0325075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15" b="22224"/>
          <a:stretch/>
        </p:blipFill>
        <p:spPr bwMode="auto">
          <a:xfrm>
            <a:off x="496572" y="3933619"/>
            <a:ext cx="8190000" cy="252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74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smtClean="0">
                <a:solidFill>
                  <a:srgbClr val="609729"/>
                </a:solidFill>
              </a:rPr>
              <a:t>Gal 4,4b:</a:t>
            </a:r>
            <a:r>
              <a:rPr lang="de-CH" sz="4000" b="1" dirty="0" smtClean="0">
                <a:solidFill>
                  <a:srgbClr val="476F1F"/>
                </a:solidFill>
              </a:rPr>
              <a:t> </a:t>
            </a:r>
            <a:r>
              <a:rPr lang="de-CH" sz="4000" b="1" dirty="0" smtClean="0"/>
              <a:t>... geboren </a:t>
            </a:r>
            <a:r>
              <a:rPr lang="de-CH" sz="4000" b="1" dirty="0"/>
              <a:t>unter dem </a:t>
            </a:r>
            <a:r>
              <a:rPr lang="de-CH" sz="4000" b="1" dirty="0" err="1" smtClean="0"/>
              <a:t>Ge</a:t>
            </a:r>
            <a:r>
              <a:rPr lang="de-CH" sz="4000" b="1" dirty="0" smtClean="0"/>
              <a:t>-setz</a:t>
            </a:r>
            <a:r>
              <a:rPr lang="de-CH" sz="4000" b="1" dirty="0"/>
              <a:t>, damit er die loskaufte, die unter dem Gesetz waren, damit wir die Sohnschaft empfingen.</a:t>
            </a:r>
          </a:p>
        </p:txBody>
      </p:sp>
      <p:pic>
        <p:nvPicPr>
          <p:cNvPr id="2" name="Picture 2" descr="D:\01 Galilee and the North\Nazareth\Nazareth from south, tb0325075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15" b="22224"/>
          <a:stretch/>
        </p:blipFill>
        <p:spPr bwMode="auto">
          <a:xfrm>
            <a:off x="496572" y="3933619"/>
            <a:ext cx="8190000" cy="252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096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err="1" smtClean="0">
                <a:solidFill>
                  <a:srgbClr val="609729"/>
                </a:solidFill>
              </a:rPr>
              <a:t>Lk</a:t>
            </a:r>
            <a:r>
              <a:rPr lang="de-CH" sz="4000" b="1" dirty="0" smtClean="0">
                <a:solidFill>
                  <a:srgbClr val="609729"/>
                </a:solidFill>
              </a:rPr>
              <a:t> 1,33:</a:t>
            </a:r>
            <a:r>
              <a:rPr lang="de-CH" sz="4000" b="1" dirty="0" smtClean="0">
                <a:solidFill>
                  <a:srgbClr val="476F1F"/>
                </a:solidFill>
              </a:rPr>
              <a:t> </a:t>
            </a:r>
            <a:r>
              <a:rPr lang="de-CH" sz="4000" b="1" dirty="0" smtClean="0"/>
              <a:t>U</a:t>
            </a:r>
            <a:r>
              <a:rPr lang="de-CH" sz="4000" b="1" dirty="0" smtClean="0"/>
              <a:t>nd </a:t>
            </a:r>
            <a:r>
              <a:rPr lang="de-CH" sz="4000" b="1" dirty="0"/>
              <a:t>er wird über das Haus Jakobs herrschen in Ewigkeit, und seines Königtums wird kein Ende </a:t>
            </a:r>
            <a:r>
              <a:rPr lang="de-CH" sz="4000" b="1" dirty="0" smtClean="0"/>
              <a:t/>
            </a:r>
            <a:br>
              <a:rPr lang="de-CH" sz="4000" b="1" dirty="0" smtClean="0"/>
            </a:br>
            <a:r>
              <a:rPr lang="de-CH" sz="4000" b="1" dirty="0" smtClean="0"/>
              <a:t>sein</a:t>
            </a:r>
            <a:r>
              <a:rPr lang="de-CH" sz="4000" b="1" dirty="0"/>
              <a:t>.</a:t>
            </a:r>
            <a:endParaRPr lang="de-CH" sz="4000" b="1" dirty="0"/>
          </a:p>
        </p:txBody>
      </p:sp>
      <p:pic>
        <p:nvPicPr>
          <p:cNvPr id="2" name="Picture 2" descr="D:\01 Galilee and the North\Nazareth\Nazareth from south, tb0325075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15" b="22224"/>
          <a:stretch/>
        </p:blipFill>
        <p:spPr bwMode="auto">
          <a:xfrm>
            <a:off x="496572" y="3933619"/>
            <a:ext cx="8190000" cy="252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492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err="1" smtClean="0">
                <a:solidFill>
                  <a:srgbClr val="609729"/>
                </a:solidFill>
              </a:rPr>
              <a:t>Lk</a:t>
            </a:r>
            <a:r>
              <a:rPr lang="de-CH" sz="4000" b="1" dirty="0" smtClean="0">
                <a:solidFill>
                  <a:srgbClr val="609729"/>
                </a:solidFill>
              </a:rPr>
              <a:t> 1,34:</a:t>
            </a:r>
            <a:r>
              <a:rPr lang="de-CH" sz="4000" b="1" dirty="0" smtClean="0">
                <a:solidFill>
                  <a:srgbClr val="476F1F"/>
                </a:solidFill>
              </a:rPr>
              <a:t> </a:t>
            </a:r>
            <a:r>
              <a:rPr lang="de-CH" sz="4000" b="1" dirty="0"/>
              <a:t>Wie wird das zugehen, da ich doch von keinem Mann weiss?</a:t>
            </a:r>
            <a:endParaRPr lang="de-CH" sz="4000" b="1" dirty="0"/>
          </a:p>
        </p:txBody>
      </p:sp>
      <p:pic>
        <p:nvPicPr>
          <p:cNvPr id="2" name="Picture 2" descr="D:\01 Galilee and the North\Nazareth\Nazareth from south, tb0325075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15" b="22224"/>
          <a:stretch/>
        </p:blipFill>
        <p:spPr bwMode="auto">
          <a:xfrm>
            <a:off x="496572" y="3933619"/>
            <a:ext cx="8190000" cy="252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709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err="1" smtClean="0">
                <a:solidFill>
                  <a:srgbClr val="609729"/>
                </a:solidFill>
              </a:rPr>
              <a:t>Lk</a:t>
            </a:r>
            <a:r>
              <a:rPr lang="de-CH" sz="4000" b="1" dirty="0" smtClean="0">
                <a:solidFill>
                  <a:srgbClr val="609729"/>
                </a:solidFill>
              </a:rPr>
              <a:t> 1,35:</a:t>
            </a:r>
            <a:r>
              <a:rPr lang="de-CH" sz="4000" b="1" dirty="0" smtClean="0">
                <a:solidFill>
                  <a:srgbClr val="476F1F"/>
                </a:solidFill>
              </a:rPr>
              <a:t> </a:t>
            </a:r>
            <a:r>
              <a:rPr lang="de-CH" sz="4000" b="1" dirty="0"/>
              <a:t>Der Heilige Geist wird über dich kommen, und die Kraft des </a:t>
            </a:r>
            <a:r>
              <a:rPr lang="de-CH" sz="4000" b="1" dirty="0" smtClean="0"/>
              <a:t>Höch-</a:t>
            </a:r>
            <a:r>
              <a:rPr lang="de-CH" sz="4000" b="1" dirty="0" err="1" smtClean="0"/>
              <a:t>sten</a:t>
            </a:r>
            <a:r>
              <a:rPr lang="de-CH" sz="4000" b="1" dirty="0" smtClean="0"/>
              <a:t> </a:t>
            </a:r>
            <a:r>
              <a:rPr lang="de-CH" sz="4000" b="1" dirty="0"/>
              <a:t>wird dich überschatten; darum wird auch das Heilige, das geboren wird, Gottes Sohn genannt werden.</a:t>
            </a:r>
            <a:endParaRPr lang="de-CH" sz="4000" b="1" dirty="0"/>
          </a:p>
        </p:txBody>
      </p:sp>
      <p:pic>
        <p:nvPicPr>
          <p:cNvPr id="2" name="Picture 2" descr="D:\01 Galilee and the North\Nazareth\Nazareth from south, tb0325075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15" b="22224"/>
          <a:stretch/>
        </p:blipFill>
        <p:spPr bwMode="auto">
          <a:xfrm>
            <a:off x="496572" y="3933619"/>
            <a:ext cx="8190000" cy="252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891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6156176" y="404665"/>
            <a:ext cx="2659788" cy="1872207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200" b="1" dirty="0" smtClean="0"/>
              <a:t/>
            </a:r>
            <a:br>
              <a:rPr lang="de-CH" sz="200" b="1" dirty="0" smtClean="0"/>
            </a:br>
            <a:r>
              <a:rPr lang="de-CH" sz="3600" b="1" dirty="0" smtClean="0"/>
              <a:t>MARIA BESUCHT ELISABETH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6012160" y="6165304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Bild: </a:t>
            </a:r>
            <a:r>
              <a:rPr lang="de-CH" b="1" dirty="0" smtClean="0"/>
              <a:t>Jacques </a:t>
            </a:r>
            <a:r>
              <a:rPr lang="de-CH" b="1" dirty="0" err="1" smtClean="0"/>
              <a:t>Daret</a:t>
            </a:r>
            <a:r>
              <a:rPr lang="de-CH" b="1" dirty="0" smtClean="0"/>
              <a:t> (15. Jh.)</a:t>
            </a:r>
            <a:endParaRPr lang="de-CH" b="1" dirty="0"/>
          </a:p>
        </p:txBody>
      </p:sp>
      <p:pic>
        <p:nvPicPr>
          <p:cNvPr id="7170" name="Picture 2" descr="https://upload.wikimedia.org/wikipedia/commons/thumb/7/72/DARET_Jacques_Visitation.jpg/800px-DARET_Jacques_Visit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6483"/>
            <a:ext cx="5544617" cy="599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658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smtClean="0">
                <a:solidFill>
                  <a:srgbClr val="609729"/>
                </a:solidFill>
              </a:rPr>
              <a:t>Kol 2,9:</a:t>
            </a:r>
            <a:r>
              <a:rPr lang="de-CH" sz="4000" b="1" dirty="0" smtClean="0">
                <a:solidFill>
                  <a:srgbClr val="476F1F"/>
                </a:solidFill>
              </a:rPr>
              <a:t> </a:t>
            </a:r>
            <a:r>
              <a:rPr lang="de-CH" sz="4000" b="1" dirty="0"/>
              <a:t>Denn in ihm wohnt die ganze Fülle der Gottheit leibhaftig.</a:t>
            </a:r>
            <a:endParaRPr lang="de-CH" sz="4000" b="1" dirty="0"/>
          </a:p>
        </p:txBody>
      </p:sp>
      <p:pic>
        <p:nvPicPr>
          <p:cNvPr id="2" name="Picture 2" descr="D:\01 Galilee and the North\Nazareth\Nazareth from south, tb0325075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15" b="22224"/>
          <a:stretch/>
        </p:blipFill>
        <p:spPr bwMode="auto">
          <a:xfrm>
            <a:off x="496572" y="3933619"/>
            <a:ext cx="8190000" cy="252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86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4716016" y="404665"/>
            <a:ext cx="4099948" cy="1800199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200" b="1" dirty="0" smtClean="0"/>
              <a:t/>
            </a:r>
            <a:br>
              <a:rPr lang="de-CH" sz="200" b="1" dirty="0" smtClean="0"/>
            </a:br>
            <a:r>
              <a:rPr lang="de-CH" sz="3600" b="1" dirty="0" smtClean="0"/>
              <a:t>DIE VERSUCHUNG JESU DURCH DEN TEUFEL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4572000" y="6165304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Bild: Simon </a:t>
            </a:r>
            <a:r>
              <a:rPr lang="de-CH" b="1" dirty="0" err="1" smtClean="0"/>
              <a:t>Bening</a:t>
            </a:r>
            <a:r>
              <a:rPr lang="de-CH" b="1" dirty="0" smtClean="0"/>
              <a:t> (16. Jh.)</a:t>
            </a:r>
            <a:endParaRPr lang="de-CH" b="1" dirty="0"/>
          </a:p>
        </p:txBody>
      </p:sp>
      <p:pic>
        <p:nvPicPr>
          <p:cNvPr id="8194" name="Picture 2" descr="https://upload.wikimedia.org/wikipedia/commons/0/09/Simon_Bening_-_The_Temptation_of_Chri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5"/>
            <a:ext cx="4032448" cy="60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667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err="1" smtClean="0">
                <a:solidFill>
                  <a:srgbClr val="609729"/>
                </a:solidFill>
              </a:rPr>
              <a:t>Hebr</a:t>
            </a:r>
            <a:r>
              <a:rPr lang="de-CH" sz="4000" b="1" dirty="0" smtClean="0">
                <a:solidFill>
                  <a:srgbClr val="609729"/>
                </a:solidFill>
              </a:rPr>
              <a:t> 4,15:</a:t>
            </a:r>
            <a:r>
              <a:rPr lang="de-CH" sz="4000" b="1" dirty="0" smtClean="0">
                <a:solidFill>
                  <a:srgbClr val="476F1F"/>
                </a:solidFill>
              </a:rPr>
              <a:t> </a:t>
            </a:r>
            <a:r>
              <a:rPr lang="de-CH" sz="4000" b="1" dirty="0"/>
              <a:t>Denn wir haben nicht </a:t>
            </a:r>
            <a:r>
              <a:rPr lang="de-CH" sz="4000" b="1" dirty="0" smtClean="0"/>
              <a:t/>
            </a:r>
            <a:br>
              <a:rPr lang="de-CH" sz="4000" b="1" dirty="0" smtClean="0"/>
            </a:br>
            <a:r>
              <a:rPr lang="de-CH" sz="4000" b="1" dirty="0" smtClean="0"/>
              <a:t>einen </a:t>
            </a:r>
            <a:r>
              <a:rPr lang="de-CH" sz="4000" b="1" dirty="0"/>
              <a:t>Hohenpriester, der nicht könnte mitleiden mit unserer Schwachheit, sondern der versucht worden ist in allem wie wir, doch ohne Sünde.</a:t>
            </a:r>
            <a:endParaRPr lang="de-CH" sz="4000" b="1" dirty="0"/>
          </a:p>
        </p:txBody>
      </p:sp>
      <p:pic>
        <p:nvPicPr>
          <p:cNvPr id="2" name="Picture 2" descr="D:\01 Galilee and the North\Nazareth\Nazareth from south, tb0325075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15" b="22224"/>
          <a:stretch/>
        </p:blipFill>
        <p:spPr bwMode="auto">
          <a:xfrm>
            <a:off x="496572" y="3933619"/>
            <a:ext cx="8190000" cy="252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283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smtClean="0">
                <a:solidFill>
                  <a:srgbClr val="609729"/>
                </a:solidFill>
              </a:rPr>
              <a:t>1Joh 3,15:</a:t>
            </a:r>
            <a:r>
              <a:rPr lang="de-CH" sz="4000" b="1" dirty="0" smtClean="0">
                <a:solidFill>
                  <a:srgbClr val="476F1F"/>
                </a:solidFill>
              </a:rPr>
              <a:t> </a:t>
            </a:r>
            <a:r>
              <a:rPr lang="de-CH" sz="4000" b="1" dirty="0"/>
              <a:t>Und ihr wisst, dass er </a:t>
            </a:r>
            <a:r>
              <a:rPr lang="de-CH" sz="4000" b="1" dirty="0" smtClean="0"/>
              <a:t>offenbart </a:t>
            </a:r>
            <a:r>
              <a:rPr lang="de-CH" sz="4000" b="1" dirty="0"/>
              <a:t>worden ist, damit er die Sünden wegnehme; und Sünde ist nicht in ihm.</a:t>
            </a:r>
            <a:endParaRPr lang="de-CH" sz="4000" b="1" dirty="0"/>
          </a:p>
        </p:txBody>
      </p:sp>
      <p:pic>
        <p:nvPicPr>
          <p:cNvPr id="2" name="Picture 2" descr="D:\01 Galilee and the North\Nazareth\Nazareth from south, tb0325075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15" b="22224"/>
          <a:stretch/>
        </p:blipFill>
        <p:spPr bwMode="auto">
          <a:xfrm>
            <a:off x="496572" y="3933619"/>
            <a:ext cx="8190000" cy="252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111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JOSEF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59532" y="6237312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Bild: Guido Reni (1640-1642)</a:t>
            </a:r>
            <a:endParaRPr lang="de-CH" b="1" dirty="0"/>
          </a:p>
        </p:txBody>
      </p:sp>
      <p:pic>
        <p:nvPicPr>
          <p:cNvPr id="12290" name="Picture 2" descr="Guido Reni 0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504" y="1216111"/>
            <a:ext cx="4191000" cy="49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115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err="1" smtClean="0">
                <a:solidFill>
                  <a:srgbClr val="609729"/>
                </a:solidFill>
              </a:rPr>
              <a:t>Mt</a:t>
            </a:r>
            <a:r>
              <a:rPr lang="de-CH" sz="4000" b="1" dirty="0" smtClean="0">
                <a:solidFill>
                  <a:srgbClr val="609729"/>
                </a:solidFill>
              </a:rPr>
              <a:t> 1,20b</a:t>
            </a:r>
            <a:r>
              <a:rPr lang="de-CH" sz="4000" b="1" dirty="0" smtClean="0">
                <a:solidFill>
                  <a:srgbClr val="609729"/>
                </a:solidFill>
              </a:rPr>
              <a:t>:</a:t>
            </a:r>
            <a:r>
              <a:rPr lang="de-CH" sz="4000" b="1" dirty="0" smtClean="0">
                <a:solidFill>
                  <a:srgbClr val="476F1F"/>
                </a:solidFill>
              </a:rPr>
              <a:t> </a:t>
            </a:r>
            <a:r>
              <a:rPr lang="de-CH" sz="4000" b="1" dirty="0"/>
              <a:t>Josef, Sohn Davids, fürchte dich nicht, Maria, deine Frau, zu dir zu nehmen! Denn das in ihr Gezeugte ist von dem Heiligen Geist.</a:t>
            </a:r>
            <a:endParaRPr lang="de-CH" sz="4000" b="1" dirty="0"/>
          </a:p>
        </p:txBody>
      </p:sp>
      <p:pic>
        <p:nvPicPr>
          <p:cNvPr id="2" name="Picture 2" descr="D:\01 Galilee and the North\Nazareth\Nazareth from south, tb0325075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15" b="22224"/>
          <a:stretch/>
        </p:blipFill>
        <p:spPr bwMode="auto">
          <a:xfrm>
            <a:off x="496572" y="3933619"/>
            <a:ext cx="8190000" cy="252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135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3792" y="476672"/>
            <a:ext cx="8280920" cy="5904656"/>
          </a:xfrm>
        </p:spPr>
        <p:txBody>
          <a:bodyPr anchor="t">
            <a:normAutofit/>
          </a:bodyPr>
          <a:lstStyle/>
          <a:p>
            <a:pPr algn="l"/>
            <a:r>
              <a:rPr lang="de-CH" b="1" dirty="0" smtClean="0"/>
              <a:t>Jesus Christus – sein Leben</a:t>
            </a:r>
            <a:br>
              <a:rPr lang="de-CH" b="1" dirty="0" smtClean="0"/>
            </a:br>
            <a:r>
              <a:rPr lang="de-CH" sz="36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CH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CH" sz="3600" b="1" dirty="0" smtClean="0"/>
              <a:t>   </a:t>
            </a:r>
            <a:r>
              <a:rPr lang="de-CH" sz="3600" b="1" dirty="0" smtClean="0">
                <a:solidFill>
                  <a:srgbClr val="609729"/>
                </a:solidFill>
              </a:rPr>
              <a:t>Einleitung</a:t>
            </a:r>
            <a:r>
              <a:rPr lang="de-CH" sz="3600" b="1" dirty="0" smtClean="0"/>
              <a:t/>
            </a:r>
            <a:br>
              <a:rPr lang="de-CH" sz="3600" b="1" dirty="0" smtClean="0"/>
            </a:br>
            <a:r>
              <a:rPr lang="de-CH" sz="1800" b="1" dirty="0"/>
              <a:t/>
            </a:r>
            <a:br>
              <a:rPr lang="de-CH" sz="1800" b="1" dirty="0"/>
            </a:br>
            <a:r>
              <a:rPr lang="de-CH" sz="3600" b="1" dirty="0" smtClean="0"/>
              <a:t>   1. Das historische Umfeld</a:t>
            </a:r>
            <a:br>
              <a:rPr lang="de-CH" sz="3600" b="1" dirty="0" smtClean="0"/>
            </a:br>
            <a:r>
              <a:rPr lang="de-CH" sz="1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1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 smtClean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3600" b="1" dirty="0"/>
              <a:t>2</a:t>
            </a:r>
            <a:r>
              <a:rPr lang="de-CH" sz="3600" b="1" dirty="0" smtClean="0"/>
              <a:t>. Das Leben Jesu</a:t>
            </a:r>
            <a:br>
              <a:rPr lang="de-CH" sz="3600" b="1" dirty="0" smtClean="0"/>
            </a:br>
            <a:r>
              <a:rPr lang="de-CH" sz="1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1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 smtClean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3600" b="1" dirty="0" smtClean="0"/>
              <a:t>3. Die Evangelien</a:t>
            </a:r>
            <a:r>
              <a:rPr lang="de-CH" sz="3600" b="1" dirty="0"/>
              <a:t/>
            </a:r>
            <a:br>
              <a:rPr lang="de-CH" sz="3600" b="1" dirty="0"/>
            </a:br>
            <a:r>
              <a:rPr lang="de-CH" sz="16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16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CH" sz="3600" b="1" dirty="0" smtClean="0">
                <a:solidFill>
                  <a:schemeClr val="accent4">
                    <a:lumMod val="75000"/>
                  </a:schemeClr>
                </a:solidFill>
              </a:rPr>
              <a:t>  </a:t>
            </a:r>
            <a:r>
              <a:rPr lang="de-CH" sz="3600" b="1" dirty="0" smtClean="0"/>
              <a:t>Schlusswort</a:t>
            </a:r>
            <a:endParaRPr lang="de-CH" sz="3600" b="1" dirty="0"/>
          </a:p>
        </p:txBody>
      </p:sp>
      <p:pic>
        <p:nvPicPr>
          <p:cNvPr id="4" name="Grafik 3" descr="http://www.calligraphy-museum.com/EditorFiles/image/News/2011/09/2011-09-28_b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364812"/>
            <a:ext cx="2793876" cy="123254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077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err="1" smtClean="0">
                <a:solidFill>
                  <a:srgbClr val="609729"/>
                </a:solidFill>
              </a:rPr>
              <a:t>Mt</a:t>
            </a:r>
            <a:r>
              <a:rPr lang="de-CH" sz="4000" b="1" dirty="0" smtClean="0">
                <a:solidFill>
                  <a:srgbClr val="609729"/>
                </a:solidFill>
              </a:rPr>
              <a:t> 1,21</a:t>
            </a:r>
            <a:r>
              <a:rPr lang="de-CH" sz="4000" b="1" dirty="0" smtClean="0">
                <a:solidFill>
                  <a:srgbClr val="609729"/>
                </a:solidFill>
              </a:rPr>
              <a:t>:</a:t>
            </a:r>
            <a:r>
              <a:rPr lang="de-CH" sz="4000" b="1" dirty="0" smtClean="0">
                <a:solidFill>
                  <a:srgbClr val="476F1F"/>
                </a:solidFill>
              </a:rPr>
              <a:t> </a:t>
            </a:r>
            <a:r>
              <a:rPr lang="de-CH" sz="4000" b="1" dirty="0"/>
              <a:t>Und sie wird einen Sohn gebären, und du sollst seinen Namen Jesus nennen, denn er wird sein Volk retten von seinen Sünden.</a:t>
            </a:r>
            <a:endParaRPr lang="de-CH" sz="4000" b="1" dirty="0"/>
          </a:p>
        </p:txBody>
      </p:sp>
      <p:pic>
        <p:nvPicPr>
          <p:cNvPr id="2" name="Picture 2" descr="D:\01 Galilee and the North\Nazareth\Nazareth from south, tb0325075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15" b="22224"/>
          <a:stretch/>
        </p:blipFill>
        <p:spPr bwMode="auto">
          <a:xfrm>
            <a:off x="496572" y="3933619"/>
            <a:ext cx="8190000" cy="252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56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4860032" y="404665"/>
            <a:ext cx="3955932" cy="1224135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200" b="1" dirty="0" smtClean="0"/>
              <a:t/>
            </a:r>
            <a:br>
              <a:rPr lang="de-CH" sz="200" b="1" dirty="0" smtClean="0"/>
            </a:br>
            <a:r>
              <a:rPr lang="de-CH" sz="3600" b="1" dirty="0" smtClean="0"/>
              <a:t>KAISER </a:t>
            </a:r>
            <a:br>
              <a:rPr lang="de-CH" sz="3600" b="1" dirty="0" smtClean="0"/>
            </a:br>
            <a:r>
              <a:rPr lang="de-CH" sz="3600" b="1" dirty="0" smtClean="0"/>
              <a:t>AUGUSTUS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4696431" y="6130438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Büste aus der Münchner Glyptothek</a:t>
            </a:r>
            <a:endParaRPr lang="de-CH" b="1" dirty="0"/>
          </a:p>
        </p:txBody>
      </p:sp>
      <p:pic>
        <p:nvPicPr>
          <p:cNvPr id="15362" name="Picture 2" descr="https://upload.wikimedia.org/wikipedia/commons/thumb/0/0b/Augustus_Bevilacqua_Glyptothek_Munich_317.jpg/800px-Augustus_Bevilacqua_Glyptothek_Munich_3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404665"/>
            <a:ext cx="4150579" cy="600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160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BETHLEHEM VOM HERODIUM AUS</a:t>
            </a:r>
            <a:endParaRPr lang="de-CH" sz="3600" b="1" dirty="0"/>
          </a:p>
        </p:txBody>
      </p:sp>
      <p:pic>
        <p:nvPicPr>
          <p:cNvPr id="17410" name="Picture 2" descr="D:\04 Judah and the Dead Sea\Bethlehem\Bethlehem from Herodium, tb0102105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04" y="1196752"/>
            <a:ext cx="7830000" cy="524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012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BETHLEHEM IM JAHR 1898</a:t>
            </a:r>
            <a:endParaRPr lang="de-CH" sz="3600" b="1" dirty="0"/>
          </a:p>
        </p:txBody>
      </p:sp>
      <p:pic>
        <p:nvPicPr>
          <p:cNvPr id="13314" name="Picture 2" descr="https://upload.wikimedia.org/wikipedia/commons/7/78/Bethlehem_18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62" y="1301846"/>
            <a:ext cx="7715083" cy="515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928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5364088" y="404665"/>
            <a:ext cx="3451876" cy="1224135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200" b="1" dirty="0" smtClean="0"/>
              <a:t/>
            </a:r>
            <a:br>
              <a:rPr lang="de-CH" sz="200" b="1" dirty="0" smtClean="0"/>
            </a:br>
            <a:r>
              <a:rPr lang="de-CH" sz="3600" b="1" dirty="0" smtClean="0"/>
              <a:t>DIE GEBURT JESU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5220072" y="6228020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Bild: Martin </a:t>
            </a:r>
            <a:r>
              <a:rPr lang="de-CH" b="1" dirty="0" err="1" smtClean="0"/>
              <a:t>Schogauer</a:t>
            </a:r>
            <a:r>
              <a:rPr lang="de-CH" b="1" dirty="0" smtClean="0"/>
              <a:t> (1475-1480)</a:t>
            </a:r>
            <a:endParaRPr lang="de-CH" b="1" dirty="0"/>
          </a:p>
        </p:txBody>
      </p:sp>
      <p:pic>
        <p:nvPicPr>
          <p:cNvPr id="9218" name="Picture 2" descr="https://upload.wikimedia.org/wikipedia/commons/thumb/2/2d/Martin_Schongauer_001.jpg/800px-Martin_Schongauer_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5048"/>
            <a:ext cx="4699741" cy="612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662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BETHLEHEM UND DAS HERODIUM</a:t>
            </a:r>
            <a:endParaRPr lang="de-CH" sz="3600" b="1" dirty="0"/>
          </a:p>
        </p:txBody>
      </p:sp>
      <p:pic>
        <p:nvPicPr>
          <p:cNvPr id="16386" name="Picture 2" descr="D:\04 Judah and the Dead Sea\Bethlehem\Bethlehem and Herodium view east from Beit Jalla, tbs43099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28801"/>
            <a:ext cx="7830000" cy="522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/>
          <p:cNvSpPr/>
          <p:nvPr/>
        </p:nvSpPr>
        <p:spPr>
          <a:xfrm>
            <a:off x="4067944" y="3232026"/>
            <a:ext cx="1296144" cy="1249322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758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HERODIUM</a:t>
            </a:r>
            <a:endParaRPr lang="de-CH" sz="3600" b="1" dirty="0"/>
          </a:p>
        </p:txBody>
      </p:sp>
      <p:pic>
        <p:nvPicPr>
          <p:cNvPr id="19458" name="Picture 2" descr="D:\04 Judah and the Dead Sea\Herodium\Herodium aerial from northwest, bb001000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04" y="1196752"/>
            <a:ext cx="7830000" cy="535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581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ÜBERRESTE DER PALASTANLAGE</a:t>
            </a:r>
            <a:endParaRPr lang="de-CH" sz="3600" b="1" dirty="0"/>
          </a:p>
        </p:txBody>
      </p:sp>
      <p:pic>
        <p:nvPicPr>
          <p:cNvPr id="18434" name="Picture 2" descr="D:\04 Judah and the Dead Sea\Herodium\Herodium interior from north, tb0921052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88" y="1268760"/>
            <a:ext cx="7830000" cy="520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581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err="1" smtClean="0">
                <a:solidFill>
                  <a:srgbClr val="609729"/>
                </a:solidFill>
              </a:rPr>
              <a:t>Mt</a:t>
            </a:r>
            <a:r>
              <a:rPr lang="de-CH" sz="4000" b="1" dirty="0" smtClean="0">
                <a:solidFill>
                  <a:srgbClr val="609729"/>
                </a:solidFill>
              </a:rPr>
              <a:t> 1,21b</a:t>
            </a:r>
            <a:r>
              <a:rPr lang="de-CH" sz="4000" b="1" dirty="0" smtClean="0">
                <a:solidFill>
                  <a:srgbClr val="609729"/>
                </a:solidFill>
              </a:rPr>
              <a:t>:</a:t>
            </a:r>
            <a:r>
              <a:rPr lang="de-CH" sz="4000" b="1" dirty="0" smtClean="0">
                <a:solidFill>
                  <a:srgbClr val="476F1F"/>
                </a:solidFill>
              </a:rPr>
              <a:t> </a:t>
            </a:r>
            <a:r>
              <a:rPr lang="de-CH" sz="4000" b="1" dirty="0" smtClean="0"/>
              <a:t>Du sollst </a:t>
            </a:r>
            <a:r>
              <a:rPr lang="de-CH" sz="4000" b="1" dirty="0"/>
              <a:t>seinen Namen Jesus nennen, denn er wird sein Volk retten von seinen Sünden.</a:t>
            </a:r>
            <a:endParaRPr lang="de-CH" sz="4000" b="1" dirty="0"/>
          </a:p>
        </p:txBody>
      </p:sp>
      <p:pic>
        <p:nvPicPr>
          <p:cNvPr id="2" name="Picture 2" descr="D:\01 Galilee and the North\Nazareth\Nazareth from south, tb0325075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15" b="22224"/>
          <a:stretch/>
        </p:blipFill>
        <p:spPr bwMode="auto">
          <a:xfrm>
            <a:off x="496572" y="3933619"/>
            <a:ext cx="8190000" cy="252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931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DER BESUCH DER HIRTEN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59532" y="6237312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Bild: Carlo </a:t>
            </a:r>
            <a:r>
              <a:rPr lang="de-CH" b="1" dirty="0" err="1" smtClean="0"/>
              <a:t>Crivelli</a:t>
            </a:r>
            <a:r>
              <a:rPr lang="de-CH" b="1" dirty="0" smtClean="0"/>
              <a:t> (um 1480)</a:t>
            </a:r>
            <a:endParaRPr lang="de-CH" b="1" dirty="0"/>
          </a:p>
        </p:txBody>
      </p:sp>
      <p:pic>
        <p:nvPicPr>
          <p:cNvPr id="14338" name="Picture 2" descr="https://upload.wikimedia.org/wikipedia/commons/thumb/e/e7/Carlo_Crivelli-Adoration_des_Bergers.jpg/800px-Carlo_Crivelli-Adoration_des_Berge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104" y="1196752"/>
            <a:ext cx="6781800" cy="49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020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DIE GEBURT JESU CHRISTI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23527" y="6165304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Darstellung aus dem </a:t>
            </a:r>
            <a:r>
              <a:rPr lang="de-CH" b="1" dirty="0" err="1" smtClean="0"/>
              <a:t>Hortus</a:t>
            </a:r>
            <a:r>
              <a:rPr lang="de-CH" b="1" dirty="0" smtClean="0"/>
              <a:t> </a:t>
            </a:r>
            <a:r>
              <a:rPr lang="de-CH" b="1" dirty="0" err="1" smtClean="0"/>
              <a:t>Deliciarum</a:t>
            </a:r>
            <a:r>
              <a:rPr lang="de-CH" b="1" dirty="0" smtClean="0"/>
              <a:t> (12. Jh.)</a:t>
            </a:r>
            <a:endParaRPr lang="de-CH" b="1" dirty="0"/>
          </a:p>
        </p:txBody>
      </p:sp>
      <p:pic>
        <p:nvPicPr>
          <p:cNvPr id="2050" name="Picture 2" descr="https://upload.wikimedia.org/wikipedia/commons/thumb/9/9e/Hortus_Deliciarum%2C_Die_Geburt_Christi.JPG/1024px-Hortus_Deliciarum%2C_Die_Geburt_Christ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88" y="1412776"/>
            <a:ext cx="7863421" cy="47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039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err="1" smtClean="0">
                <a:solidFill>
                  <a:srgbClr val="609729"/>
                </a:solidFill>
              </a:rPr>
              <a:t>Lk</a:t>
            </a:r>
            <a:r>
              <a:rPr lang="de-CH" sz="4000" b="1" dirty="0" smtClean="0">
                <a:solidFill>
                  <a:srgbClr val="609729"/>
                </a:solidFill>
              </a:rPr>
              <a:t> 2,10</a:t>
            </a:r>
            <a:r>
              <a:rPr lang="de-CH" sz="4000" b="1" dirty="0" smtClean="0">
                <a:solidFill>
                  <a:srgbClr val="609729"/>
                </a:solidFill>
              </a:rPr>
              <a:t>:</a:t>
            </a:r>
            <a:r>
              <a:rPr lang="de-CH" sz="4000" b="1" dirty="0" smtClean="0">
                <a:solidFill>
                  <a:srgbClr val="476F1F"/>
                </a:solidFill>
              </a:rPr>
              <a:t> </a:t>
            </a:r>
            <a:r>
              <a:rPr lang="de-CH" sz="4000" b="1" dirty="0"/>
              <a:t>Fürchtet euch nicht! Siehe, </a:t>
            </a:r>
            <a:r>
              <a:rPr lang="de-CH" sz="4000" b="1" dirty="0" smtClean="0"/>
              <a:t/>
            </a:r>
            <a:br>
              <a:rPr lang="de-CH" sz="4000" b="1" dirty="0" smtClean="0"/>
            </a:br>
            <a:r>
              <a:rPr lang="de-CH" sz="4000" b="1" dirty="0" smtClean="0"/>
              <a:t>ich </a:t>
            </a:r>
            <a:r>
              <a:rPr lang="de-CH" sz="4000" b="1" dirty="0"/>
              <a:t>verkündige euch grosse Freude, </a:t>
            </a:r>
            <a:r>
              <a:rPr lang="de-CH" sz="4000" b="1" dirty="0" smtClean="0"/>
              <a:t/>
            </a:r>
            <a:br>
              <a:rPr lang="de-CH" sz="4000" b="1" dirty="0" smtClean="0"/>
            </a:br>
            <a:r>
              <a:rPr lang="de-CH" sz="4000" b="1" dirty="0" smtClean="0"/>
              <a:t>die </a:t>
            </a:r>
            <a:r>
              <a:rPr lang="de-CH" sz="4000" b="1" dirty="0"/>
              <a:t>allem Volk widerfahren </a:t>
            </a:r>
            <a:r>
              <a:rPr lang="de-CH" sz="4000" b="1" dirty="0" smtClean="0"/>
              <a:t>wird.</a:t>
            </a:r>
            <a:endParaRPr lang="de-CH" sz="4000" b="1" dirty="0"/>
          </a:p>
        </p:txBody>
      </p:sp>
      <p:pic>
        <p:nvPicPr>
          <p:cNvPr id="2" name="Picture 2" descr="D:\01 Galilee and the North\Nazareth\Nazareth from south, tb0325075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15" b="22224"/>
          <a:stretch/>
        </p:blipFill>
        <p:spPr bwMode="auto">
          <a:xfrm>
            <a:off x="496572" y="3933619"/>
            <a:ext cx="8190000" cy="252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099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err="1" smtClean="0">
                <a:solidFill>
                  <a:srgbClr val="609729"/>
                </a:solidFill>
              </a:rPr>
              <a:t>Lk</a:t>
            </a:r>
            <a:r>
              <a:rPr lang="de-CH" sz="4000" b="1" dirty="0" smtClean="0">
                <a:solidFill>
                  <a:srgbClr val="609729"/>
                </a:solidFill>
              </a:rPr>
              <a:t> 2,11</a:t>
            </a:r>
            <a:r>
              <a:rPr lang="de-CH" sz="4000" b="1" dirty="0" smtClean="0">
                <a:solidFill>
                  <a:srgbClr val="609729"/>
                </a:solidFill>
              </a:rPr>
              <a:t>:</a:t>
            </a:r>
            <a:r>
              <a:rPr lang="de-CH" sz="4000" b="1" dirty="0" smtClean="0">
                <a:solidFill>
                  <a:srgbClr val="476F1F"/>
                </a:solidFill>
              </a:rPr>
              <a:t> </a:t>
            </a:r>
            <a:r>
              <a:rPr lang="de-CH" sz="4000" b="1" dirty="0" smtClean="0"/>
              <a:t>D</a:t>
            </a:r>
            <a:r>
              <a:rPr lang="de-CH" sz="4000" b="1" dirty="0" smtClean="0"/>
              <a:t>enn </a:t>
            </a:r>
            <a:r>
              <a:rPr lang="de-CH" sz="4000" b="1" dirty="0"/>
              <a:t>euch ist heute der Heiland [= der Retter] geboren, welcher ist Christus </a:t>
            </a:r>
            <a:r>
              <a:rPr lang="de-CH" sz="4000" b="1" dirty="0" smtClean="0"/>
              <a:t>[= </a:t>
            </a:r>
            <a:r>
              <a:rPr lang="de-CH" sz="4000" b="1" dirty="0"/>
              <a:t>der Messias], der Herr, in der Stadt Davids. </a:t>
            </a:r>
            <a:endParaRPr lang="de-CH" sz="4000" b="1" dirty="0"/>
          </a:p>
        </p:txBody>
      </p:sp>
      <p:pic>
        <p:nvPicPr>
          <p:cNvPr id="2" name="Picture 2" descr="D:\01 Galilee and the North\Nazareth\Nazareth from south, tb0325075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15" b="22224"/>
          <a:stretch/>
        </p:blipFill>
        <p:spPr bwMode="auto">
          <a:xfrm>
            <a:off x="496572" y="3933619"/>
            <a:ext cx="8190000" cy="252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937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err="1" smtClean="0">
                <a:solidFill>
                  <a:srgbClr val="609729"/>
                </a:solidFill>
              </a:rPr>
              <a:t>Lk</a:t>
            </a:r>
            <a:r>
              <a:rPr lang="de-CH" sz="4000" b="1" dirty="0" smtClean="0">
                <a:solidFill>
                  <a:srgbClr val="609729"/>
                </a:solidFill>
              </a:rPr>
              <a:t> 2,14</a:t>
            </a:r>
            <a:r>
              <a:rPr lang="de-CH" sz="4000" b="1" dirty="0" smtClean="0">
                <a:solidFill>
                  <a:srgbClr val="609729"/>
                </a:solidFill>
              </a:rPr>
              <a:t>:</a:t>
            </a:r>
            <a:r>
              <a:rPr lang="de-CH" sz="4000" b="1" dirty="0" smtClean="0">
                <a:solidFill>
                  <a:srgbClr val="476F1F"/>
                </a:solidFill>
              </a:rPr>
              <a:t> </a:t>
            </a:r>
            <a:r>
              <a:rPr lang="de-CH" sz="4000" b="1" dirty="0"/>
              <a:t>Ehre sei Gott in der Höhe </a:t>
            </a:r>
            <a:endParaRPr lang="de-CH" sz="4000" b="1" dirty="0" smtClean="0"/>
          </a:p>
          <a:p>
            <a:pPr algn="l"/>
            <a:r>
              <a:rPr lang="de-CH" sz="4000" b="1" dirty="0" smtClean="0"/>
              <a:t>und </a:t>
            </a:r>
            <a:r>
              <a:rPr lang="de-CH" sz="4000" b="1" dirty="0"/>
              <a:t>Friede auf Erden bei den </a:t>
            </a:r>
            <a:r>
              <a:rPr lang="de-CH" sz="4000" b="1" dirty="0" smtClean="0"/>
              <a:t>Menschen </a:t>
            </a:r>
            <a:r>
              <a:rPr lang="de-CH" sz="4000" b="1" dirty="0"/>
              <a:t>seines Wohlgefallens.</a:t>
            </a:r>
            <a:r>
              <a:rPr lang="de-CH" sz="4000" b="1" dirty="0" smtClean="0"/>
              <a:t> </a:t>
            </a:r>
            <a:endParaRPr lang="de-CH" sz="4000" b="1" dirty="0"/>
          </a:p>
        </p:txBody>
      </p:sp>
      <p:pic>
        <p:nvPicPr>
          <p:cNvPr id="2" name="Picture 2" descr="D:\01 Galilee and the North\Nazareth\Nazareth from south, tb0325075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15" b="22224"/>
          <a:stretch/>
        </p:blipFill>
        <p:spPr bwMode="auto">
          <a:xfrm>
            <a:off x="496572" y="3933619"/>
            <a:ext cx="8190000" cy="252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243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HERODES UND DIE WEISEN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59532" y="6300028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Glasmalerei, Frankreich, 15. Jahrhundert</a:t>
            </a:r>
            <a:endParaRPr lang="de-CH" b="1" dirty="0"/>
          </a:p>
        </p:txBody>
      </p:sp>
      <p:pic>
        <p:nvPicPr>
          <p:cNvPr id="2050" name="Picture 2" descr="File:Magi Herod MNMA Cl235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724" y="1245765"/>
            <a:ext cx="504056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417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DIE ANBETUNG DER WEISEN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59532" y="6300028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Bild: Giotto di </a:t>
            </a:r>
            <a:r>
              <a:rPr lang="de-CH" b="1" dirty="0" err="1" smtClean="0"/>
              <a:t>Bondone</a:t>
            </a:r>
            <a:r>
              <a:rPr lang="de-CH" b="1" dirty="0" smtClean="0"/>
              <a:t> (1302)</a:t>
            </a:r>
            <a:endParaRPr lang="de-CH" b="1" dirty="0"/>
          </a:p>
        </p:txBody>
      </p:sp>
      <p:pic>
        <p:nvPicPr>
          <p:cNvPr id="20482" name="Picture 2" descr="https://upload.wikimedia.org/wikipedia/commons/f/f9/Giotto_-_Scrovegni_-_-18-_-_Adoration_of_the_Mag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029" y="1268760"/>
            <a:ext cx="4933950" cy="49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310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3792" y="476672"/>
            <a:ext cx="8280920" cy="5904656"/>
          </a:xfrm>
        </p:spPr>
        <p:txBody>
          <a:bodyPr anchor="t">
            <a:normAutofit/>
          </a:bodyPr>
          <a:lstStyle/>
          <a:p>
            <a:pPr algn="l"/>
            <a:r>
              <a:rPr lang="de-CH" b="1" dirty="0" smtClean="0"/>
              <a:t>Das Leben Jesu</a:t>
            </a:r>
            <a:br>
              <a:rPr lang="de-CH" b="1" dirty="0" smtClean="0"/>
            </a:br>
            <a:r>
              <a:rPr lang="de-CH" sz="36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CH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CH" sz="3600" b="1" dirty="0" smtClean="0"/>
              <a:t>   </a:t>
            </a:r>
            <a:r>
              <a:rPr lang="de-CH" sz="3600" b="1" dirty="0" smtClean="0"/>
              <a:t>a. Die Geburt Jesu</a:t>
            </a:r>
            <a:r>
              <a:rPr lang="de-CH" sz="3600" b="1" dirty="0" smtClean="0"/>
              <a:t/>
            </a:r>
            <a:br>
              <a:rPr lang="de-CH" sz="3600" b="1" dirty="0" smtClean="0"/>
            </a:br>
            <a:r>
              <a:rPr lang="de-CH" sz="1800" b="1" dirty="0"/>
              <a:t/>
            </a:r>
            <a:br>
              <a:rPr lang="de-CH" sz="1800" b="1" dirty="0"/>
            </a:br>
            <a:r>
              <a:rPr lang="de-CH" sz="3600" b="1" dirty="0" smtClean="0"/>
              <a:t>   </a:t>
            </a:r>
            <a:r>
              <a:rPr lang="de-CH" sz="3600" b="1" dirty="0" smtClean="0">
                <a:solidFill>
                  <a:srgbClr val="609729"/>
                </a:solidFill>
              </a:rPr>
              <a:t>b. Kindheit und Jugend</a:t>
            </a:r>
            <a:r>
              <a:rPr lang="de-CH" sz="3600" b="1" dirty="0" smtClean="0"/>
              <a:t/>
            </a:r>
            <a:br>
              <a:rPr lang="de-CH" sz="3600" b="1" dirty="0" smtClean="0"/>
            </a:br>
            <a:r>
              <a:rPr lang="de-CH" sz="1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1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 smtClean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3600" b="1" dirty="0" smtClean="0"/>
              <a:t>c. Das Wirken Jesu</a:t>
            </a:r>
            <a:r>
              <a:rPr lang="de-CH" sz="3600" b="1" dirty="0" smtClean="0">
                <a:solidFill>
                  <a:srgbClr val="609729"/>
                </a:solidFill>
              </a:rPr>
              <a:t/>
            </a:r>
            <a:br>
              <a:rPr lang="de-CH" sz="3600" b="1" dirty="0" smtClean="0">
                <a:solidFill>
                  <a:srgbClr val="609729"/>
                </a:solidFill>
              </a:rPr>
            </a:br>
            <a:r>
              <a:rPr lang="de-CH" sz="1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1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 smtClean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3600" b="1" dirty="0" smtClean="0"/>
              <a:t>d. Tod und Auferstehung</a:t>
            </a:r>
            <a:r>
              <a:rPr lang="de-CH" sz="3600" b="1" dirty="0"/>
              <a:t/>
            </a:r>
            <a:br>
              <a:rPr lang="de-CH" sz="3600" b="1" dirty="0"/>
            </a:br>
            <a:r>
              <a:rPr lang="de-CH" sz="16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16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CH" sz="3600" b="1" dirty="0" smtClean="0">
                <a:solidFill>
                  <a:schemeClr val="accent4">
                    <a:lumMod val="75000"/>
                  </a:schemeClr>
                </a:solidFill>
              </a:rPr>
              <a:t>  </a:t>
            </a:r>
            <a:endParaRPr lang="de-CH" sz="3600" b="1" dirty="0"/>
          </a:p>
        </p:txBody>
      </p:sp>
      <p:pic>
        <p:nvPicPr>
          <p:cNvPr id="4" name="Grafik 3" descr="http://www.calligraphy-museum.com/EditorFiles/image/News/2011/09/2011-09-28_b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364812"/>
            <a:ext cx="2793876" cy="123254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369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DER KINDERMORD IN BETHLEHEM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59532" y="6300028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Darstellung aus dem 10. Jahrhundert</a:t>
            </a:r>
            <a:endParaRPr lang="de-CH" b="1" dirty="0"/>
          </a:p>
        </p:txBody>
      </p:sp>
      <p:pic>
        <p:nvPicPr>
          <p:cNvPr id="1026" name="Picture 2" descr="https://upload.wikimedia.org/wikipedia/commons/thumb/5/5a/Kerald_%28Meister_des_Codex_Egberti%29_001.jpg/800px-Kerald_%28Meister_des_Codex_Egberti%29_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554" y="1232102"/>
            <a:ext cx="6438900" cy="49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983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JOSEFS TRAUM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59532" y="6237312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Bild: Rembrandt (1645)</a:t>
            </a:r>
            <a:endParaRPr lang="de-CH" b="1" dirty="0"/>
          </a:p>
        </p:txBody>
      </p:sp>
      <p:pic>
        <p:nvPicPr>
          <p:cNvPr id="10242" name="Picture 2" descr="https://upload.wikimedia.org/wikipedia/commons/thumb/c/c4/Rembrandt_van_Rijn_195.jpg/800px-Rembrandt_van_Rijn_1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116" y="1196752"/>
            <a:ext cx="6581775" cy="49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535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DIE FLUCHT NACH ÄGYPTEN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59532" y="6300028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Bild: Giotto (ca. 1304)</a:t>
            </a:r>
            <a:endParaRPr lang="de-CH" b="1" dirty="0"/>
          </a:p>
        </p:txBody>
      </p:sp>
      <p:pic>
        <p:nvPicPr>
          <p:cNvPr id="6146" name="Picture 2" descr="https://upload.wikimedia.org/wikipedia/commons/thumb/3/3b/Giotto_-_Scrovegni_-_-20-_-_Flight_into_Egypt.jpg/800px-Giotto_-_Scrovegni_-_-20-_-_Flight_into_Egy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079" y="1255737"/>
            <a:ext cx="4895850" cy="49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416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CHRISTUS IM HAUS SEINER ELTERN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59532" y="6300028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Bild: John Everett Millais (1850)</a:t>
            </a:r>
            <a:endParaRPr lang="de-CH" b="1" dirty="0"/>
          </a:p>
        </p:txBody>
      </p:sp>
      <p:pic>
        <p:nvPicPr>
          <p:cNvPr id="11266" name="Picture 2" descr="https://upload.wikimedia.org/wikipedia/commons/thumb/a/a4/Millais_-_Christus_im_Hause_seiner_Eltern.jpg/800px-Millais_-_Christus_im_Hause_seiner_Elter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1" y="1240294"/>
            <a:ext cx="7591425" cy="49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312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3792" y="476672"/>
            <a:ext cx="8280920" cy="5904656"/>
          </a:xfrm>
        </p:spPr>
        <p:txBody>
          <a:bodyPr anchor="t">
            <a:normAutofit/>
          </a:bodyPr>
          <a:lstStyle/>
          <a:p>
            <a:pPr algn="l"/>
            <a:r>
              <a:rPr lang="de-CH" b="1" dirty="0" smtClean="0"/>
              <a:t>Jesus Christus – sein Leben</a:t>
            </a:r>
            <a:br>
              <a:rPr lang="de-CH" b="1" dirty="0" smtClean="0"/>
            </a:br>
            <a:r>
              <a:rPr lang="de-CH" sz="36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CH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CH" sz="3600" b="1" dirty="0" smtClean="0"/>
              <a:t>   Einleitung</a:t>
            </a:r>
            <a:br>
              <a:rPr lang="de-CH" sz="3600" b="1" dirty="0" smtClean="0"/>
            </a:br>
            <a:r>
              <a:rPr lang="de-CH" sz="1800" b="1" dirty="0"/>
              <a:t/>
            </a:r>
            <a:br>
              <a:rPr lang="de-CH" sz="1800" b="1" dirty="0"/>
            </a:br>
            <a:r>
              <a:rPr lang="de-CH" sz="3600" b="1" dirty="0" smtClean="0"/>
              <a:t>   </a:t>
            </a:r>
            <a:r>
              <a:rPr lang="de-CH" sz="3600" b="1" dirty="0" smtClean="0">
                <a:solidFill>
                  <a:srgbClr val="609729"/>
                </a:solidFill>
              </a:rPr>
              <a:t>1. Das historische Umfeld</a:t>
            </a:r>
            <a:r>
              <a:rPr lang="de-CH" sz="3600" b="1" dirty="0" smtClean="0"/>
              <a:t/>
            </a:r>
            <a:br>
              <a:rPr lang="de-CH" sz="3600" b="1" dirty="0" smtClean="0"/>
            </a:br>
            <a:r>
              <a:rPr lang="de-CH" sz="1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1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 smtClean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3600" b="1" dirty="0"/>
              <a:t>2</a:t>
            </a:r>
            <a:r>
              <a:rPr lang="de-CH" sz="3600" b="1" dirty="0" smtClean="0"/>
              <a:t>. Das Leben Jesu</a:t>
            </a:r>
            <a:br>
              <a:rPr lang="de-CH" sz="3600" b="1" dirty="0" smtClean="0"/>
            </a:br>
            <a:r>
              <a:rPr lang="de-CH" sz="1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1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 smtClean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3600" b="1" dirty="0" smtClean="0"/>
              <a:t>3. Die Evangelien</a:t>
            </a:r>
            <a:r>
              <a:rPr lang="de-CH" sz="3600" b="1" dirty="0"/>
              <a:t/>
            </a:r>
            <a:br>
              <a:rPr lang="de-CH" sz="3600" b="1" dirty="0"/>
            </a:br>
            <a:r>
              <a:rPr lang="de-CH" sz="16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16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CH" sz="3600" b="1" dirty="0" smtClean="0">
                <a:solidFill>
                  <a:schemeClr val="accent4">
                    <a:lumMod val="75000"/>
                  </a:schemeClr>
                </a:solidFill>
              </a:rPr>
              <a:t>  </a:t>
            </a:r>
            <a:r>
              <a:rPr lang="de-CH" sz="3600" b="1" dirty="0" smtClean="0"/>
              <a:t>Schlusswort</a:t>
            </a:r>
            <a:endParaRPr lang="de-CH" sz="3600" b="1" dirty="0"/>
          </a:p>
        </p:txBody>
      </p:sp>
      <p:pic>
        <p:nvPicPr>
          <p:cNvPr id="4" name="Grafik 3" descr="http://www.calligraphy-museum.com/EditorFiles/image/News/2011/09/2011-09-28_b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364812"/>
            <a:ext cx="2793876" cy="123254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53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NAZARETH</a:t>
            </a:r>
            <a:endParaRPr lang="de-CH" sz="3600" b="1" dirty="0"/>
          </a:p>
        </p:txBody>
      </p:sp>
      <p:pic>
        <p:nvPicPr>
          <p:cNvPr id="4" name="Picture 2" descr="D:\01 Galilee and the North\Nazareth\Nazareth from south, tb0325075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" t="-248" r="502" b="449"/>
          <a:stretch/>
        </p:blipFill>
        <p:spPr bwMode="auto">
          <a:xfrm>
            <a:off x="693004" y="1311740"/>
            <a:ext cx="7830000" cy="5141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534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5076056" y="404665"/>
            <a:ext cx="3739908" cy="1800199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200" b="1" dirty="0" smtClean="0"/>
              <a:t/>
            </a:r>
            <a:br>
              <a:rPr lang="de-CH" sz="200" b="1" dirty="0" smtClean="0"/>
            </a:br>
            <a:r>
              <a:rPr lang="de-CH" sz="3600" b="1" dirty="0" smtClean="0"/>
              <a:t>DER ZWÖLF-JÄHRIGE JESUS </a:t>
            </a:r>
            <a:br>
              <a:rPr lang="de-CH" sz="3600" b="1" dirty="0" smtClean="0"/>
            </a:br>
            <a:r>
              <a:rPr lang="de-CH" sz="3600" b="1" dirty="0" smtClean="0"/>
              <a:t>IM TEMPEL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4960506" y="6179818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Bild: Jörg </a:t>
            </a:r>
            <a:r>
              <a:rPr lang="de-CH" b="1" dirty="0" err="1" smtClean="0"/>
              <a:t>Breu</a:t>
            </a:r>
            <a:r>
              <a:rPr lang="de-CH" b="1" dirty="0" smtClean="0"/>
              <a:t> der Ältere (1502)</a:t>
            </a:r>
            <a:endParaRPr lang="de-CH" b="1" dirty="0"/>
          </a:p>
        </p:txBody>
      </p:sp>
      <p:pic>
        <p:nvPicPr>
          <p:cNvPr id="21506" name="Picture 2" descr="https://upload.wikimedia.org/wikipedia/commons/thumb/0/07/Melker_Altar_-_12j%C3%A4hriger_Jesus.JPG/800px-Melker_Altar_-_12j%C3%A4hriger_Jes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5315"/>
            <a:ext cx="4376780" cy="600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561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err="1" smtClean="0">
                <a:solidFill>
                  <a:srgbClr val="609729"/>
                </a:solidFill>
              </a:rPr>
              <a:t>Lk</a:t>
            </a:r>
            <a:r>
              <a:rPr lang="de-CH" sz="4000" b="1" dirty="0" smtClean="0">
                <a:solidFill>
                  <a:srgbClr val="609729"/>
                </a:solidFill>
              </a:rPr>
              <a:t> 2,52</a:t>
            </a:r>
            <a:r>
              <a:rPr lang="de-CH" sz="4000" b="1" dirty="0" smtClean="0">
                <a:solidFill>
                  <a:srgbClr val="609729"/>
                </a:solidFill>
              </a:rPr>
              <a:t>:</a:t>
            </a:r>
            <a:r>
              <a:rPr lang="de-CH" sz="4000" b="1" dirty="0" smtClean="0">
                <a:solidFill>
                  <a:srgbClr val="476F1F"/>
                </a:solidFill>
              </a:rPr>
              <a:t> </a:t>
            </a:r>
            <a:r>
              <a:rPr lang="de-CH" sz="4000" b="1" dirty="0"/>
              <a:t>Und Jesus nahm zu an Weisheit, Alter und Gnade bei Gott und den Menschen.</a:t>
            </a:r>
            <a:r>
              <a:rPr lang="de-CH" sz="4000" b="1" dirty="0" smtClean="0"/>
              <a:t> </a:t>
            </a:r>
            <a:endParaRPr lang="de-CH" sz="4000" b="1" dirty="0"/>
          </a:p>
        </p:txBody>
      </p:sp>
      <p:pic>
        <p:nvPicPr>
          <p:cNvPr id="2" name="Picture 2" descr="D:\01 Galilee and the North\Nazareth\Nazareth from south, tb0325075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15" b="22224"/>
          <a:stretch/>
        </p:blipFill>
        <p:spPr bwMode="auto">
          <a:xfrm>
            <a:off x="496572" y="3933619"/>
            <a:ext cx="8190000" cy="252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319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3792" y="476672"/>
            <a:ext cx="8280920" cy="5904656"/>
          </a:xfrm>
        </p:spPr>
        <p:txBody>
          <a:bodyPr anchor="t">
            <a:normAutofit/>
          </a:bodyPr>
          <a:lstStyle/>
          <a:p>
            <a:pPr algn="l"/>
            <a:r>
              <a:rPr lang="de-CH" b="1" dirty="0" smtClean="0"/>
              <a:t>Das Leben Jesu</a:t>
            </a:r>
            <a:br>
              <a:rPr lang="de-CH" b="1" dirty="0" smtClean="0"/>
            </a:br>
            <a:r>
              <a:rPr lang="de-CH" sz="36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CH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CH" sz="3600" b="1" dirty="0" smtClean="0"/>
              <a:t>   </a:t>
            </a:r>
            <a:r>
              <a:rPr lang="de-CH" sz="3600" b="1" dirty="0" smtClean="0"/>
              <a:t>a. Die Geburt Jesu</a:t>
            </a:r>
            <a:r>
              <a:rPr lang="de-CH" sz="3600" b="1" dirty="0" smtClean="0"/>
              <a:t/>
            </a:r>
            <a:br>
              <a:rPr lang="de-CH" sz="3600" b="1" dirty="0" smtClean="0"/>
            </a:br>
            <a:r>
              <a:rPr lang="de-CH" sz="1800" b="1" dirty="0"/>
              <a:t/>
            </a:r>
            <a:br>
              <a:rPr lang="de-CH" sz="1800" b="1" dirty="0"/>
            </a:br>
            <a:r>
              <a:rPr lang="de-CH" sz="3600" b="1" dirty="0" smtClean="0"/>
              <a:t>   </a:t>
            </a:r>
            <a:r>
              <a:rPr lang="de-CH" sz="3600" b="1" dirty="0" smtClean="0"/>
              <a:t>b. Kindheit und Jugend</a:t>
            </a:r>
            <a:r>
              <a:rPr lang="de-CH" sz="3600" b="1" dirty="0" smtClean="0"/>
              <a:t/>
            </a:r>
            <a:br>
              <a:rPr lang="de-CH" sz="3600" b="1" dirty="0" smtClean="0"/>
            </a:br>
            <a:r>
              <a:rPr lang="de-CH" sz="1800" b="1" dirty="0" smtClean="0"/>
              <a:t/>
            </a:r>
            <a:br>
              <a:rPr lang="de-CH" sz="1800" b="1" dirty="0" smtClean="0"/>
            </a:br>
            <a:r>
              <a:rPr lang="de-CH" sz="3600" b="1" dirty="0" smtClean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3600" b="1" dirty="0" smtClean="0">
                <a:solidFill>
                  <a:srgbClr val="609729"/>
                </a:solidFill>
              </a:rPr>
              <a:t>c. Das Wirken Jesu</a:t>
            </a:r>
            <a:r>
              <a:rPr lang="de-CH" sz="3600" b="1" dirty="0" smtClean="0">
                <a:solidFill>
                  <a:srgbClr val="609729"/>
                </a:solidFill>
              </a:rPr>
              <a:t/>
            </a:r>
            <a:br>
              <a:rPr lang="de-CH" sz="3600" b="1" dirty="0" smtClean="0">
                <a:solidFill>
                  <a:srgbClr val="609729"/>
                </a:solidFill>
              </a:rPr>
            </a:br>
            <a:r>
              <a:rPr lang="de-CH" sz="1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1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 smtClean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3600" b="1" dirty="0" smtClean="0"/>
              <a:t>d. Tod und Auferstehung</a:t>
            </a:r>
            <a:r>
              <a:rPr lang="de-CH" sz="3600" b="1" dirty="0"/>
              <a:t/>
            </a:r>
            <a:br>
              <a:rPr lang="de-CH" sz="3600" b="1" dirty="0"/>
            </a:br>
            <a:r>
              <a:rPr lang="de-CH" sz="16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16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CH" sz="3600" b="1" dirty="0" smtClean="0">
                <a:solidFill>
                  <a:schemeClr val="accent4">
                    <a:lumMod val="75000"/>
                  </a:schemeClr>
                </a:solidFill>
              </a:rPr>
              <a:t>  </a:t>
            </a:r>
            <a:endParaRPr lang="de-CH" sz="3600" b="1" dirty="0"/>
          </a:p>
        </p:txBody>
      </p:sp>
      <p:pic>
        <p:nvPicPr>
          <p:cNvPr id="4" name="Grafik 3" descr="http://www.calligraphy-museum.com/EditorFiles/image/News/2011/09/2011-09-28_b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364812"/>
            <a:ext cx="2793876" cy="123254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043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5364088" y="404665"/>
            <a:ext cx="3451876" cy="1224135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200" b="1" dirty="0" smtClean="0"/>
              <a:t/>
            </a:r>
            <a:br>
              <a:rPr lang="de-CH" sz="200" b="1" dirty="0" smtClean="0"/>
            </a:br>
            <a:r>
              <a:rPr lang="de-CH" sz="3600" b="1" dirty="0" smtClean="0"/>
              <a:t>KAISER </a:t>
            </a:r>
            <a:br>
              <a:rPr lang="de-CH" sz="3600" b="1" dirty="0" smtClean="0"/>
            </a:br>
            <a:r>
              <a:rPr lang="de-CH" sz="3600" b="1" dirty="0" smtClean="0"/>
              <a:t>TIBERIUS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5292080" y="6228020"/>
            <a:ext cx="3556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Büste, heute in Palermo</a:t>
            </a:r>
            <a:endParaRPr lang="de-CH" b="1" dirty="0"/>
          </a:p>
        </p:txBody>
      </p:sp>
      <p:pic>
        <p:nvPicPr>
          <p:cNvPr id="22530" name="Picture 2" descr="Tiberius palerm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4678945" cy="610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825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5364088" y="404665"/>
            <a:ext cx="3451876" cy="1872207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200" b="1" dirty="0" smtClean="0"/>
              <a:t/>
            </a:r>
            <a:br>
              <a:rPr lang="de-CH" sz="200" b="1" dirty="0" smtClean="0"/>
            </a:br>
            <a:r>
              <a:rPr lang="de-CH" sz="3600" b="1" dirty="0" smtClean="0"/>
              <a:t>DIE PREDIGT VON JOHANNES DEM TÄUFER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5220072" y="6165304"/>
            <a:ext cx="3556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Bild: </a:t>
            </a:r>
            <a:r>
              <a:rPr lang="de-CH" b="1" dirty="0" err="1" smtClean="0"/>
              <a:t>Mattia</a:t>
            </a:r>
            <a:r>
              <a:rPr lang="de-CH" b="1" dirty="0" smtClean="0"/>
              <a:t> </a:t>
            </a:r>
            <a:r>
              <a:rPr lang="de-CH" b="1" dirty="0" err="1" smtClean="0"/>
              <a:t>Preti</a:t>
            </a:r>
            <a:r>
              <a:rPr lang="de-CH" b="1" dirty="0" smtClean="0"/>
              <a:t> (um 1665)</a:t>
            </a:r>
            <a:endParaRPr lang="de-CH" b="1" dirty="0"/>
          </a:p>
        </p:txBody>
      </p:sp>
      <p:pic>
        <p:nvPicPr>
          <p:cNvPr id="25602" name="Picture 2" descr="https://upload.wikimedia.org/wikipedia/commons/thumb/8/89/Mattia_Preti_-_San_Giovanni_Battista_Predicazione.jpg/800px-Mattia_Preti_-_San_Giovanni_Battista_Predicazio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5315"/>
            <a:ext cx="4618020" cy="600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306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err="1" smtClean="0">
                <a:solidFill>
                  <a:srgbClr val="609729"/>
                </a:solidFill>
              </a:rPr>
              <a:t>Mt</a:t>
            </a:r>
            <a:r>
              <a:rPr lang="de-CH" sz="4000" b="1" dirty="0" smtClean="0">
                <a:solidFill>
                  <a:srgbClr val="609729"/>
                </a:solidFill>
              </a:rPr>
              <a:t> 3,2</a:t>
            </a:r>
            <a:r>
              <a:rPr lang="de-CH" sz="4000" b="1" dirty="0" smtClean="0">
                <a:solidFill>
                  <a:srgbClr val="609729"/>
                </a:solidFill>
              </a:rPr>
              <a:t>:</a:t>
            </a:r>
            <a:r>
              <a:rPr lang="de-CH" sz="4000" b="1" dirty="0" smtClean="0">
                <a:solidFill>
                  <a:srgbClr val="476F1F"/>
                </a:solidFill>
              </a:rPr>
              <a:t> </a:t>
            </a:r>
            <a:r>
              <a:rPr lang="de-CH" sz="4000" b="1" dirty="0"/>
              <a:t>Tut Busse [= kehrt um], denn das Reich der Himmel ist nahe </a:t>
            </a:r>
            <a:r>
              <a:rPr lang="de-CH" sz="4000" b="1" dirty="0" err="1" smtClean="0"/>
              <a:t>ge</a:t>
            </a:r>
            <a:r>
              <a:rPr lang="de-CH" sz="4000" b="1" dirty="0" smtClean="0"/>
              <a:t>-kommen</a:t>
            </a:r>
            <a:r>
              <a:rPr lang="de-CH" sz="4000" b="1" dirty="0"/>
              <a:t>.</a:t>
            </a:r>
            <a:r>
              <a:rPr lang="de-CH" sz="4000" b="1" dirty="0" smtClean="0"/>
              <a:t> </a:t>
            </a:r>
            <a:endParaRPr lang="de-CH" sz="4000" b="1" dirty="0"/>
          </a:p>
        </p:txBody>
      </p:sp>
      <p:pic>
        <p:nvPicPr>
          <p:cNvPr id="2" name="Picture 2" descr="D:\01 Galilee and the North\Nazareth\Nazareth from south, tb0325075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15" b="22224"/>
          <a:stretch/>
        </p:blipFill>
        <p:spPr bwMode="auto">
          <a:xfrm>
            <a:off x="496572" y="3933619"/>
            <a:ext cx="8190000" cy="252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712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err="1" smtClean="0">
                <a:solidFill>
                  <a:srgbClr val="609729"/>
                </a:solidFill>
              </a:rPr>
              <a:t>Joh</a:t>
            </a:r>
            <a:r>
              <a:rPr lang="de-CH" sz="4000" b="1" dirty="0" smtClean="0">
                <a:solidFill>
                  <a:srgbClr val="609729"/>
                </a:solidFill>
              </a:rPr>
              <a:t> 1,29</a:t>
            </a:r>
            <a:r>
              <a:rPr lang="de-CH" sz="4000" b="1" dirty="0" smtClean="0">
                <a:solidFill>
                  <a:srgbClr val="609729"/>
                </a:solidFill>
              </a:rPr>
              <a:t>:</a:t>
            </a:r>
            <a:r>
              <a:rPr lang="de-CH" sz="4000" b="1" dirty="0" smtClean="0">
                <a:solidFill>
                  <a:srgbClr val="476F1F"/>
                </a:solidFill>
              </a:rPr>
              <a:t> </a:t>
            </a:r>
            <a:r>
              <a:rPr lang="de-CH" sz="4000" b="1" dirty="0"/>
              <a:t>Siehe, das Lamm Gottes, das die Sünde der Welt wegnimmt!</a:t>
            </a:r>
            <a:r>
              <a:rPr lang="de-CH" sz="4000" b="1" dirty="0" smtClean="0"/>
              <a:t> </a:t>
            </a:r>
            <a:endParaRPr lang="de-CH" sz="4000" b="1" dirty="0"/>
          </a:p>
        </p:txBody>
      </p:sp>
      <p:pic>
        <p:nvPicPr>
          <p:cNvPr id="2" name="Picture 2" descr="D:\01 Galilee and the North\Nazareth\Nazareth from south, tb0325075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15" b="22224"/>
          <a:stretch/>
        </p:blipFill>
        <p:spPr bwMode="auto">
          <a:xfrm>
            <a:off x="496572" y="3933619"/>
            <a:ext cx="8190000" cy="252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264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5220072" y="404665"/>
            <a:ext cx="3595892" cy="720079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200" b="1" dirty="0" smtClean="0"/>
              <a:t/>
            </a:r>
            <a:br>
              <a:rPr lang="de-CH" sz="200" b="1" dirty="0" smtClean="0"/>
            </a:br>
            <a:r>
              <a:rPr lang="de-CH" sz="3600" b="1" dirty="0" smtClean="0"/>
              <a:t>DIE TAUFE JESU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5148064" y="6300028"/>
            <a:ext cx="3556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Bild: Andrea Mantegna (1505)</a:t>
            </a:r>
            <a:endParaRPr lang="de-CH" b="1" dirty="0"/>
          </a:p>
        </p:txBody>
      </p:sp>
      <p:pic>
        <p:nvPicPr>
          <p:cNvPr id="26626" name="Picture 2" descr="https://upload.wikimedia.org/wikipedia/commons/thumb/4/43/Andrea_Mantegna_-_Baptism_of_Christ_-_WGA13978.jpg/800px-Andrea_Mantegna_-_Baptism_of_Christ_-_WGA1397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1252"/>
            <a:ext cx="4570427" cy="611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167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5220072" y="404665"/>
            <a:ext cx="3595892" cy="720079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200" b="1" dirty="0" smtClean="0"/>
              <a:t/>
            </a:r>
            <a:br>
              <a:rPr lang="de-CH" sz="200" b="1" dirty="0" smtClean="0"/>
            </a:br>
            <a:r>
              <a:rPr lang="de-CH" sz="3600" b="1" dirty="0" smtClean="0"/>
              <a:t>DIE TAUFE JESU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5148064" y="6237312"/>
            <a:ext cx="3556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Bild: Grigory Gagarin (19. Jh.)</a:t>
            </a:r>
            <a:endParaRPr lang="de-CH" b="1" dirty="0"/>
          </a:p>
        </p:txBody>
      </p:sp>
      <p:pic>
        <p:nvPicPr>
          <p:cNvPr id="27650" name="Picture 2" descr="https://upload.wikimedia.org/wikipedia/commons/thumb/1/18/Gagarin_KreschenieHristovo.jpg/800px-Gagarin_KreschenieHristov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9963"/>
            <a:ext cx="4528940" cy="610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675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400 JAHRE OHNE OFFENBARUNGEN</a:t>
            </a:r>
            <a:endParaRPr lang="de-CH" sz="3600" b="1" dirty="0"/>
          </a:p>
        </p:txBody>
      </p:sp>
      <p:sp>
        <p:nvSpPr>
          <p:cNvPr id="2" name="Textfeld 1"/>
          <p:cNvSpPr txBox="1"/>
          <p:nvPr/>
        </p:nvSpPr>
        <p:spPr>
          <a:xfrm>
            <a:off x="3707904" y="3356992"/>
            <a:ext cx="1800200" cy="794403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 lIns="90000" tIns="180000" bIns="180000" rtlCol="0">
            <a:spAutoFit/>
          </a:bodyPr>
          <a:lstStyle/>
          <a:p>
            <a:pPr algn="ctr"/>
            <a:r>
              <a:rPr lang="de-CH" sz="2800" b="1" dirty="0" smtClean="0"/>
              <a:t>400 Jahre</a:t>
            </a:r>
            <a:endParaRPr lang="de-CH" sz="28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5796136" y="1772816"/>
            <a:ext cx="2493823" cy="4241500"/>
          </a:xfrm>
          <a:prstGeom prst="rect">
            <a:avLst/>
          </a:prstGeom>
          <a:gradFill flip="none" rotWithShape="1">
            <a:gsLst>
              <a:gs pos="0">
                <a:schemeClr val="tx2">
                  <a:tint val="66000"/>
                  <a:satMod val="160000"/>
                </a:schemeClr>
              </a:gs>
              <a:gs pos="50000">
                <a:schemeClr val="tx2">
                  <a:tint val="44500"/>
                  <a:satMod val="160000"/>
                </a:schemeClr>
              </a:gs>
              <a:gs pos="100000">
                <a:schemeClr val="tx2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lIns="90000" tIns="180000" bIns="180000" rtlCol="0">
            <a:spAutoFit/>
          </a:bodyPr>
          <a:lstStyle/>
          <a:p>
            <a:pPr algn="ctr"/>
            <a:endParaRPr lang="de-CH" sz="2800" b="1" dirty="0" smtClean="0"/>
          </a:p>
          <a:p>
            <a:pPr algn="ctr"/>
            <a:endParaRPr lang="de-CH" sz="2800" b="1" dirty="0"/>
          </a:p>
          <a:p>
            <a:pPr algn="ctr"/>
            <a:endParaRPr lang="de-CH" sz="2800" b="1" dirty="0" smtClean="0"/>
          </a:p>
          <a:p>
            <a:pPr algn="ctr"/>
            <a:r>
              <a:rPr lang="de-CH" sz="2800" b="1" dirty="0" smtClean="0"/>
              <a:t> Neues Testament</a:t>
            </a:r>
          </a:p>
          <a:p>
            <a:pPr algn="ctr"/>
            <a:endParaRPr lang="de-CH" sz="2800" b="1" dirty="0" smtClean="0"/>
          </a:p>
          <a:p>
            <a:pPr algn="ctr"/>
            <a:endParaRPr lang="de-CH" sz="2800" b="1" dirty="0" smtClean="0"/>
          </a:p>
          <a:p>
            <a:pPr algn="ctr"/>
            <a:endParaRPr lang="de-CH" sz="2800" b="1" dirty="0"/>
          </a:p>
          <a:p>
            <a:pPr algn="ctr"/>
            <a:endParaRPr lang="de-CH" sz="2800" b="1" dirty="0"/>
          </a:p>
        </p:txBody>
      </p:sp>
      <p:sp>
        <p:nvSpPr>
          <p:cNvPr id="14" name="Textfeld 13"/>
          <p:cNvSpPr txBox="1"/>
          <p:nvPr/>
        </p:nvSpPr>
        <p:spPr>
          <a:xfrm>
            <a:off x="926049" y="1772816"/>
            <a:ext cx="2493823" cy="424150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 lIns="90000" tIns="180000" bIns="180000" rtlCol="0">
            <a:spAutoFit/>
          </a:bodyPr>
          <a:lstStyle/>
          <a:p>
            <a:pPr algn="ctr"/>
            <a:endParaRPr lang="de-CH" sz="2800" b="1" dirty="0" smtClean="0"/>
          </a:p>
          <a:p>
            <a:pPr algn="ctr"/>
            <a:endParaRPr lang="de-CH" sz="2800" b="1" dirty="0"/>
          </a:p>
          <a:p>
            <a:pPr algn="ctr"/>
            <a:endParaRPr lang="de-CH" sz="2800" b="1" dirty="0" smtClean="0"/>
          </a:p>
          <a:p>
            <a:pPr algn="ctr"/>
            <a:r>
              <a:rPr lang="de-CH" sz="2800" b="1" dirty="0" smtClean="0"/>
              <a:t>Altes </a:t>
            </a:r>
          </a:p>
          <a:p>
            <a:pPr algn="ctr"/>
            <a:r>
              <a:rPr lang="de-CH" sz="2800" b="1" dirty="0" smtClean="0"/>
              <a:t>Testament</a:t>
            </a:r>
          </a:p>
          <a:p>
            <a:pPr algn="ctr"/>
            <a:endParaRPr lang="de-CH" sz="2800" b="1" dirty="0"/>
          </a:p>
          <a:p>
            <a:pPr algn="ctr"/>
            <a:endParaRPr lang="de-CH" sz="2800" b="1" dirty="0" smtClean="0"/>
          </a:p>
          <a:p>
            <a:pPr algn="ctr"/>
            <a:endParaRPr lang="de-CH" sz="2800" b="1" dirty="0"/>
          </a:p>
          <a:p>
            <a:pPr algn="ctr"/>
            <a:endParaRPr lang="de-CH" sz="2800" b="1" dirty="0"/>
          </a:p>
        </p:txBody>
      </p:sp>
      <p:sp>
        <p:nvSpPr>
          <p:cNvPr id="3" name="Rechteck 2"/>
          <p:cNvSpPr/>
          <p:nvPr/>
        </p:nvSpPr>
        <p:spPr>
          <a:xfrm>
            <a:off x="683568" y="1484784"/>
            <a:ext cx="7848872" cy="47525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757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err="1" smtClean="0">
                <a:solidFill>
                  <a:srgbClr val="609729"/>
                </a:solidFill>
              </a:rPr>
              <a:t>Mt</a:t>
            </a:r>
            <a:r>
              <a:rPr lang="de-CH" sz="4000" b="1" dirty="0" smtClean="0">
                <a:solidFill>
                  <a:srgbClr val="609729"/>
                </a:solidFill>
              </a:rPr>
              <a:t> 3,17</a:t>
            </a:r>
            <a:r>
              <a:rPr lang="de-CH" sz="4000" b="1" dirty="0" smtClean="0">
                <a:solidFill>
                  <a:srgbClr val="609729"/>
                </a:solidFill>
              </a:rPr>
              <a:t>:</a:t>
            </a:r>
            <a:r>
              <a:rPr lang="de-CH" sz="4000" b="1" dirty="0" smtClean="0">
                <a:solidFill>
                  <a:srgbClr val="476F1F"/>
                </a:solidFill>
              </a:rPr>
              <a:t> </a:t>
            </a:r>
            <a:r>
              <a:rPr lang="de-CH" sz="4000" b="1" dirty="0"/>
              <a:t>Dieser ist mein geliebter Sohn, an dem ich Wohlgefallen </a:t>
            </a:r>
            <a:r>
              <a:rPr lang="de-CH" sz="4000" b="1" dirty="0" err="1" smtClean="0"/>
              <a:t>ge</a:t>
            </a:r>
            <a:r>
              <a:rPr lang="de-CH" sz="4000" b="1" dirty="0" smtClean="0"/>
              <a:t>-funden </a:t>
            </a:r>
            <a:r>
              <a:rPr lang="de-CH" sz="4000" b="1" dirty="0"/>
              <a:t>habe.</a:t>
            </a:r>
            <a:r>
              <a:rPr lang="de-CH" sz="4000" b="1" dirty="0" smtClean="0"/>
              <a:t> </a:t>
            </a:r>
            <a:endParaRPr lang="de-CH" sz="4000" b="1" dirty="0"/>
          </a:p>
        </p:txBody>
      </p:sp>
      <p:pic>
        <p:nvPicPr>
          <p:cNvPr id="2" name="Picture 2" descr="D:\01 Galilee and the North\Nazareth\Nazareth from south, tb0325075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15" b="22224"/>
          <a:stretch/>
        </p:blipFill>
        <p:spPr bwMode="auto">
          <a:xfrm>
            <a:off x="496572" y="3933619"/>
            <a:ext cx="8190000" cy="252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932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JESUS UND SEINE JÜNGER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59532" y="6300028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Bild: James </a:t>
            </a:r>
            <a:r>
              <a:rPr lang="de-CH" b="1" dirty="0" err="1" smtClean="0"/>
              <a:t>Tissot</a:t>
            </a:r>
            <a:r>
              <a:rPr lang="de-CH" b="1" dirty="0" smtClean="0"/>
              <a:t> (um 1890)</a:t>
            </a:r>
            <a:endParaRPr lang="de-CH" b="1" dirty="0"/>
          </a:p>
        </p:txBody>
      </p:sp>
      <p:pic>
        <p:nvPicPr>
          <p:cNvPr id="28674" name="Picture 2" descr="https://upload.wikimedia.org/wikipedia/commons/7/78/Brooklyn_Museum_-_The_Exhortation_to_the_Apostles_%28Recommandation_aux_ap%C3%B4tres%29_-_James_Tiss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629" y="1255737"/>
            <a:ext cx="6762750" cy="49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137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DAS EINSTIGE KAPERNAUM</a:t>
            </a:r>
            <a:endParaRPr lang="de-CH" sz="3600" b="1" dirty="0"/>
          </a:p>
        </p:txBody>
      </p:sp>
      <p:pic>
        <p:nvPicPr>
          <p:cNvPr id="29698" name="Picture 2" descr="D:\01 Galilee and the North\Capernaum\Capernaum from boat, tb0115000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68760"/>
            <a:ext cx="6840000" cy="51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334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3792" y="476672"/>
            <a:ext cx="8280920" cy="5904656"/>
          </a:xfrm>
        </p:spPr>
        <p:txBody>
          <a:bodyPr anchor="t">
            <a:normAutofit/>
          </a:bodyPr>
          <a:lstStyle/>
          <a:p>
            <a:pPr algn="l"/>
            <a:r>
              <a:rPr lang="de-CH" b="1" dirty="0" smtClean="0"/>
              <a:t>Das Leben Jesu</a:t>
            </a:r>
            <a:br>
              <a:rPr lang="de-CH" b="1" dirty="0" smtClean="0"/>
            </a:br>
            <a:r>
              <a:rPr lang="de-CH" sz="36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CH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CH" sz="3600" b="1" dirty="0" smtClean="0"/>
              <a:t>   </a:t>
            </a:r>
            <a:r>
              <a:rPr lang="de-CH" sz="3600" b="1" dirty="0" smtClean="0"/>
              <a:t>a. Die Geburt Jesu</a:t>
            </a:r>
            <a:r>
              <a:rPr lang="de-CH" sz="3600" b="1" dirty="0" smtClean="0"/>
              <a:t/>
            </a:r>
            <a:br>
              <a:rPr lang="de-CH" sz="3600" b="1" dirty="0" smtClean="0"/>
            </a:br>
            <a:r>
              <a:rPr lang="de-CH" sz="1800" b="1" dirty="0"/>
              <a:t/>
            </a:r>
            <a:br>
              <a:rPr lang="de-CH" sz="1800" b="1" dirty="0"/>
            </a:br>
            <a:r>
              <a:rPr lang="de-CH" sz="3600" b="1" dirty="0" smtClean="0"/>
              <a:t>   </a:t>
            </a:r>
            <a:r>
              <a:rPr lang="de-CH" sz="3600" b="1" dirty="0" smtClean="0"/>
              <a:t>b. Kindheit und Jugend</a:t>
            </a:r>
            <a:r>
              <a:rPr lang="de-CH" sz="3600" b="1" dirty="0" smtClean="0"/>
              <a:t/>
            </a:r>
            <a:br>
              <a:rPr lang="de-CH" sz="3600" b="1" dirty="0" smtClean="0"/>
            </a:br>
            <a:r>
              <a:rPr lang="de-CH" sz="1800" b="1" dirty="0" smtClean="0"/>
              <a:t/>
            </a:r>
            <a:br>
              <a:rPr lang="de-CH" sz="1800" b="1" dirty="0" smtClean="0"/>
            </a:br>
            <a:r>
              <a:rPr lang="de-CH" sz="3600" b="1" dirty="0" smtClean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3600" b="1" dirty="0" smtClean="0"/>
              <a:t>c. Das Wirken Jesu</a:t>
            </a:r>
            <a:r>
              <a:rPr lang="de-CH" sz="3600" b="1" dirty="0" smtClean="0">
                <a:solidFill>
                  <a:srgbClr val="609729"/>
                </a:solidFill>
              </a:rPr>
              <a:t/>
            </a:r>
            <a:br>
              <a:rPr lang="de-CH" sz="3600" b="1" dirty="0" smtClean="0">
                <a:solidFill>
                  <a:srgbClr val="609729"/>
                </a:solidFill>
              </a:rPr>
            </a:br>
            <a:r>
              <a:rPr lang="de-CH" sz="1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1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 smtClean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3600" b="1" dirty="0" smtClean="0">
                <a:solidFill>
                  <a:srgbClr val="609729"/>
                </a:solidFill>
              </a:rPr>
              <a:t>d. Tod und Auferstehung</a:t>
            </a:r>
            <a:r>
              <a:rPr lang="de-CH" sz="3600" b="1" dirty="0"/>
              <a:t/>
            </a:r>
            <a:br>
              <a:rPr lang="de-CH" sz="3600" b="1" dirty="0"/>
            </a:br>
            <a:r>
              <a:rPr lang="de-CH" sz="16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16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CH" sz="3600" b="1" dirty="0" smtClean="0">
                <a:solidFill>
                  <a:schemeClr val="accent4">
                    <a:lumMod val="75000"/>
                  </a:schemeClr>
                </a:solidFill>
              </a:rPr>
              <a:t>  </a:t>
            </a:r>
            <a:endParaRPr lang="de-CH" sz="3600" b="1" dirty="0"/>
          </a:p>
        </p:txBody>
      </p:sp>
      <p:pic>
        <p:nvPicPr>
          <p:cNvPr id="4" name="Grafik 3" descr="http://www.calligraphy-museum.com/EditorFiles/image/News/2011/09/2011-09-28_b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364812"/>
            <a:ext cx="2793876" cy="123254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967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DER EINZUG JESU IN JERUSALEM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59532" y="6165304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Ikone aus dem 16. Jh.</a:t>
            </a:r>
            <a:endParaRPr lang="de-CH" b="1" dirty="0"/>
          </a:p>
        </p:txBody>
      </p:sp>
      <p:pic>
        <p:nvPicPr>
          <p:cNvPr id="30722" name="Picture 2" descr="https://upload.wikimedia.org/wikipedia/commons/0/09/Icon_03025_V%60ezd_v_Ierusalim._1570-e_g._Ukrai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118" y="1340768"/>
            <a:ext cx="4671772" cy="472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022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6084168" y="404665"/>
            <a:ext cx="2731796" cy="1800199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200" b="1" dirty="0" smtClean="0"/>
              <a:t/>
            </a:r>
            <a:br>
              <a:rPr lang="de-CH" sz="200" b="1" dirty="0" smtClean="0"/>
            </a:br>
            <a:r>
              <a:rPr lang="de-CH" sz="3600" b="1" dirty="0" smtClean="0"/>
              <a:t>DER WEG NACH GOLGATHA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6012160" y="5877272"/>
            <a:ext cx="2620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Bild: Andrea di Bartolo (um 1400)</a:t>
            </a:r>
            <a:endParaRPr lang="de-CH" b="1" dirty="0"/>
          </a:p>
        </p:txBody>
      </p:sp>
      <p:pic>
        <p:nvPicPr>
          <p:cNvPr id="31746" name="Picture 2" descr="https://upload.wikimedia.org/wikipedia/commons/thumb/b/bd/5_Andrea_di_Bartolo._Way_to_Calvary._c._1400%2C_Thissen-Bornhemisza_coll._Madrid.jpg/800px-5_Andrea_di_Bartolo._Way_to_Calvary._c._1400%2C_Thissen-Bornhemisza_coll._Madri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6929"/>
            <a:ext cx="5401477" cy="605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047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5292080" y="404665"/>
            <a:ext cx="3523884" cy="2376263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200" b="1" dirty="0" smtClean="0"/>
              <a:t/>
            </a:r>
            <a:br>
              <a:rPr lang="de-CH" sz="200" b="1" dirty="0" smtClean="0"/>
            </a:br>
            <a:r>
              <a:rPr lang="de-CH" sz="3600" b="1" dirty="0" smtClean="0"/>
              <a:t>KREUZIGUNG UND AUFERSTEHUNG JESU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5220072" y="5951021"/>
            <a:ext cx="3340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Darstellung in einer Handschrift aus dem 6. Jh.</a:t>
            </a:r>
            <a:endParaRPr lang="de-CH" b="1" dirty="0"/>
          </a:p>
        </p:txBody>
      </p:sp>
      <p:pic>
        <p:nvPicPr>
          <p:cNvPr id="32770" name="Picture 2" descr="https://upload.wikimedia.org/wikipedia/commons/f/fc/RabulaGospelsCrucifix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5588"/>
            <a:ext cx="4595476" cy="613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792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3792" y="476672"/>
            <a:ext cx="8280920" cy="5904656"/>
          </a:xfrm>
        </p:spPr>
        <p:txBody>
          <a:bodyPr anchor="t">
            <a:normAutofit/>
          </a:bodyPr>
          <a:lstStyle/>
          <a:p>
            <a:pPr algn="l"/>
            <a:r>
              <a:rPr lang="de-CH" b="1" dirty="0" smtClean="0"/>
              <a:t>Jesus Christus – sein Leben</a:t>
            </a:r>
            <a:br>
              <a:rPr lang="de-CH" b="1" dirty="0" smtClean="0"/>
            </a:br>
            <a:r>
              <a:rPr lang="de-CH" sz="36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CH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CH" sz="3600" b="1" dirty="0" smtClean="0"/>
              <a:t>   Einleitung</a:t>
            </a:r>
            <a:br>
              <a:rPr lang="de-CH" sz="3600" b="1" dirty="0" smtClean="0"/>
            </a:br>
            <a:r>
              <a:rPr lang="de-CH" sz="1800" b="1" dirty="0"/>
              <a:t/>
            </a:r>
            <a:br>
              <a:rPr lang="de-CH" sz="1800" b="1" dirty="0"/>
            </a:br>
            <a:r>
              <a:rPr lang="de-CH" sz="3600" b="1" dirty="0" smtClean="0"/>
              <a:t>   1. Das historische Umfeld</a:t>
            </a:r>
            <a:br>
              <a:rPr lang="de-CH" sz="3600" b="1" dirty="0" smtClean="0"/>
            </a:br>
            <a:r>
              <a:rPr lang="de-CH" sz="1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1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 smtClean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3600" b="1" dirty="0"/>
              <a:t>2</a:t>
            </a:r>
            <a:r>
              <a:rPr lang="de-CH" sz="3600" b="1" dirty="0" smtClean="0"/>
              <a:t>. Das Leben Jesu</a:t>
            </a:r>
            <a:r>
              <a:rPr lang="de-CH" sz="3600" b="1" dirty="0" smtClean="0">
                <a:solidFill>
                  <a:srgbClr val="609729"/>
                </a:solidFill>
              </a:rPr>
              <a:t/>
            </a:r>
            <a:br>
              <a:rPr lang="de-CH" sz="3600" b="1" dirty="0" smtClean="0">
                <a:solidFill>
                  <a:srgbClr val="609729"/>
                </a:solidFill>
              </a:rPr>
            </a:br>
            <a:r>
              <a:rPr lang="de-CH" sz="1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1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 smtClean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3600" b="1" dirty="0" smtClean="0">
                <a:solidFill>
                  <a:srgbClr val="609729"/>
                </a:solidFill>
              </a:rPr>
              <a:t>3. Die Evangelien</a:t>
            </a:r>
            <a:r>
              <a:rPr lang="de-CH" sz="3600" b="1" dirty="0"/>
              <a:t/>
            </a:r>
            <a:br>
              <a:rPr lang="de-CH" sz="3600" b="1" dirty="0"/>
            </a:br>
            <a:r>
              <a:rPr lang="de-CH" sz="16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16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CH" sz="3600" b="1" dirty="0" smtClean="0">
                <a:solidFill>
                  <a:schemeClr val="accent4">
                    <a:lumMod val="75000"/>
                  </a:schemeClr>
                </a:solidFill>
              </a:rPr>
              <a:t>  </a:t>
            </a:r>
            <a:r>
              <a:rPr lang="de-CH" sz="3600" b="1" dirty="0" smtClean="0"/>
              <a:t>Schlusswort</a:t>
            </a:r>
            <a:endParaRPr lang="de-CH" sz="3600" b="1" dirty="0"/>
          </a:p>
        </p:txBody>
      </p:sp>
      <p:pic>
        <p:nvPicPr>
          <p:cNvPr id="4" name="Grafik 3" descr="http://www.calligraphy-museum.com/EditorFiles/image/News/2011/09/2011-09-28_b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364812"/>
            <a:ext cx="2793876" cy="123254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214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332656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DIE «BIBLIOTHECA DIVINA»</a:t>
            </a:r>
            <a:endParaRPr lang="de-CH" sz="36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099429"/>
            <a:ext cx="5040560" cy="5353907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999457" y="6443425"/>
            <a:ext cx="3217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1200" dirty="0" smtClean="0"/>
              <a:t>Bild aus: DOWLEY, Der grosse Bibelführer, S. 6.</a:t>
            </a:r>
            <a:endParaRPr lang="de-CH" sz="1200" dirty="0"/>
          </a:p>
        </p:txBody>
      </p:sp>
      <p:sp>
        <p:nvSpPr>
          <p:cNvPr id="2" name="Ellipse 1"/>
          <p:cNvSpPr/>
          <p:nvPr/>
        </p:nvSpPr>
        <p:spPr>
          <a:xfrm>
            <a:off x="1763688" y="2991220"/>
            <a:ext cx="1548172" cy="149951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013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DIE VIER EVANGELIEN</a:t>
            </a:r>
            <a:endParaRPr lang="de-CH" sz="3600" b="1" dirty="0"/>
          </a:p>
        </p:txBody>
      </p:sp>
      <p:sp>
        <p:nvSpPr>
          <p:cNvPr id="12" name="Textfeld 11"/>
          <p:cNvSpPr txBox="1"/>
          <p:nvPr/>
        </p:nvSpPr>
        <p:spPr>
          <a:xfrm>
            <a:off x="2898788" y="1916832"/>
            <a:ext cx="3395734" cy="794403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 lIns="90000" tIns="180000" bIns="180000" rtlCol="0">
            <a:spAutoFit/>
          </a:bodyPr>
          <a:lstStyle/>
          <a:p>
            <a:pPr algn="ctr"/>
            <a:r>
              <a:rPr lang="de-CH" sz="2800" b="1" dirty="0"/>
              <a:t> </a:t>
            </a:r>
            <a:r>
              <a:rPr lang="de-CH" sz="2800" b="1" dirty="0" smtClean="0"/>
              <a:t>Matthäus</a:t>
            </a:r>
            <a:endParaRPr lang="de-CH" sz="2800" b="1" dirty="0"/>
          </a:p>
        </p:txBody>
      </p:sp>
      <p:sp>
        <p:nvSpPr>
          <p:cNvPr id="15" name="Textfeld 14"/>
          <p:cNvSpPr txBox="1"/>
          <p:nvPr/>
        </p:nvSpPr>
        <p:spPr>
          <a:xfrm>
            <a:off x="2919298" y="2962105"/>
            <a:ext cx="3377411" cy="794403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 lIns="90000" tIns="180000" bIns="180000" rtlCol="0">
            <a:spAutoFit/>
          </a:bodyPr>
          <a:lstStyle/>
          <a:p>
            <a:pPr algn="ctr"/>
            <a:r>
              <a:rPr lang="de-CH" sz="2800" b="1" dirty="0" smtClean="0"/>
              <a:t>Markus</a:t>
            </a:r>
            <a:endParaRPr lang="de-CH" sz="2800" b="1" dirty="0"/>
          </a:p>
        </p:txBody>
      </p:sp>
      <p:sp>
        <p:nvSpPr>
          <p:cNvPr id="16" name="Textfeld 15"/>
          <p:cNvSpPr txBox="1"/>
          <p:nvPr/>
        </p:nvSpPr>
        <p:spPr>
          <a:xfrm>
            <a:off x="2917111" y="4003058"/>
            <a:ext cx="3377411" cy="794403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 lIns="90000" tIns="180000" bIns="180000" rtlCol="0">
            <a:spAutoFit/>
          </a:bodyPr>
          <a:lstStyle/>
          <a:p>
            <a:pPr algn="ctr"/>
            <a:r>
              <a:rPr lang="de-CH" sz="2800" b="1" dirty="0" smtClean="0"/>
              <a:t> </a:t>
            </a:r>
            <a:r>
              <a:rPr lang="de-CH" sz="2800" b="1" dirty="0" smtClean="0"/>
              <a:t>Lukas</a:t>
            </a:r>
            <a:endParaRPr lang="de-CH" sz="2800" b="1" dirty="0"/>
          </a:p>
        </p:txBody>
      </p:sp>
      <p:sp>
        <p:nvSpPr>
          <p:cNvPr id="17" name="Textfeld 16"/>
          <p:cNvSpPr txBox="1"/>
          <p:nvPr/>
        </p:nvSpPr>
        <p:spPr>
          <a:xfrm>
            <a:off x="2914792" y="5085184"/>
            <a:ext cx="3377410" cy="794403"/>
          </a:xfrm>
          <a:prstGeom prst="rect">
            <a:avLst/>
          </a:prstGeom>
          <a:gradFill flip="none" rotWithShape="1">
            <a:gsLst>
              <a:gs pos="0">
                <a:schemeClr val="tx2">
                  <a:tint val="66000"/>
                  <a:satMod val="160000"/>
                </a:schemeClr>
              </a:gs>
              <a:gs pos="50000">
                <a:schemeClr val="tx2">
                  <a:tint val="44500"/>
                  <a:satMod val="160000"/>
                </a:schemeClr>
              </a:gs>
              <a:gs pos="100000">
                <a:schemeClr val="tx2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lIns="90000" tIns="180000" bIns="180000" rtlCol="0">
            <a:spAutoFit/>
          </a:bodyPr>
          <a:lstStyle/>
          <a:p>
            <a:pPr algn="ctr"/>
            <a:r>
              <a:rPr lang="de-CH" sz="2800" b="1" dirty="0"/>
              <a:t> </a:t>
            </a:r>
            <a:r>
              <a:rPr lang="de-CH" sz="2800" b="1" dirty="0" smtClean="0"/>
              <a:t>Johannes</a:t>
            </a:r>
            <a:endParaRPr lang="de-CH" sz="28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743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DAS PERSERREICH</a:t>
            </a:r>
            <a:endParaRPr lang="de-CH" sz="3600" b="1" dirty="0"/>
          </a:p>
        </p:txBody>
      </p:sp>
      <p:pic>
        <p:nvPicPr>
          <p:cNvPr id="62466" name="Picture 2" descr="https://upload.wikimedia.org/wikipedia/commons/thumb/7/76/Perserreich_500_v.Chr.jpg/1280px-Perserreich_500_v.Ch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31" y="1695211"/>
            <a:ext cx="8279793" cy="399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88775" y="5844987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Bild: Historical Atlas (1923)</a:t>
            </a:r>
            <a:endParaRPr lang="de-CH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146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DIE VIER EVANGELIEN</a:t>
            </a:r>
            <a:endParaRPr lang="de-CH" sz="3600" b="1" dirty="0"/>
          </a:p>
        </p:txBody>
      </p:sp>
      <p:sp>
        <p:nvSpPr>
          <p:cNvPr id="12" name="Textfeld 11"/>
          <p:cNvSpPr txBox="1"/>
          <p:nvPr/>
        </p:nvSpPr>
        <p:spPr>
          <a:xfrm>
            <a:off x="2898788" y="1916832"/>
            <a:ext cx="3395734" cy="794403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 lIns="90000" tIns="180000" bIns="180000" rtlCol="0">
            <a:spAutoFit/>
          </a:bodyPr>
          <a:lstStyle/>
          <a:p>
            <a:pPr algn="ctr"/>
            <a:r>
              <a:rPr lang="de-CH" sz="2800" b="1" dirty="0"/>
              <a:t> </a:t>
            </a:r>
            <a:r>
              <a:rPr lang="de-CH" sz="2800" b="1" dirty="0" smtClean="0"/>
              <a:t>Matthäus</a:t>
            </a:r>
            <a:endParaRPr lang="de-CH" sz="2800" b="1" dirty="0"/>
          </a:p>
        </p:txBody>
      </p:sp>
      <p:sp>
        <p:nvSpPr>
          <p:cNvPr id="15" name="Textfeld 14"/>
          <p:cNvSpPr txBox="1"/>
          <p:nvPr/>
        </p:nvSpPr>
        <p:spPr>
          <a:xfrm>
            <a:off x="2919298" y="2962105"/>
            <a:ext cx="3377411" cy="794403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 lIns="90000" tIns="180000" bIns="180000" rtlCol="0">
            <a:spAutoFit/>
          </a:bodyPr>
          <a:lstStyle/>
          <a:p>
            <a:pPr algn="ctr"/>
            <a:r>
              <a:rPr lang="de-CH" sz="2800" b="1" dirty="0" smtClean="0"/>
              <a:t>Markus</a:t>
            </a:r>
            <a:endParaRPr lang="de-CH" sz="2800" b="1" dirty="0"/>
          </a:p>
        </p:txBody>
      </p:sp>
      <p:sp>
        <p:nvSpPr>
          <p:cNvPr id="16" name="Textfeld 15"/>
          <p:cNvSpPr txBox="1"/>
          <p:nvPr/>
        </p:nvSpPr>
        <p:spPr>
          <a:xfrm>
            <a:off x="2917111" y="4003058"/>
            <a:ext cx="3377411" cy="794403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 lIns="90000" tIns="180000" bIns="180000" rtlCol="0">
            <a:spAutoFit/>
          </a:bodyPr>
          <a:lstStyle/>
          <a:p>
            <a:pPr algn="ctr"/>
            <a:r>
              <a:rPr lang="de-CH" sz="2800" b="1" dirty="0" smtClean="0"/>
              <a:t> </a:t>
            </a:r>
            <a:r>
              <a:rPr lang="de-CH" sz="2800" b="1" dirty="0" smtClean="0"/>
              <a:t>Lukas</a:t>
            </a:r>
            <a:endParaRPr lang="de-CH" sz="2800" b="1" dirty="0"/>
          </a:p>
        </p:txBody>
      </p:sp>
      <p:sp>
        <p:nvSpPr>
          <p:cNvPr id="17" name="Textfeld 16"/>
          <p:cNvSpPr txBox="1"/>
          <p:nvPr/>
        </p:nvSpPr>
        <p:spPr>
          <a:xfrm>
            <a:off x="2941003" y="5301207"/>
            <a:ext cx="3377410" cy="794403"/>
          </a:xfrm>
          <a:prstGeom prst="rect">
            <a:avLst/>
          </a:prstGeom>
          <a:gradFill flip="none" rotWithShape="1">
            <a:gsLst>
              <a:gs pos="0">
                <a:schemeClr val="tx2">
                  <a:tint val="66000"/>
                  <a:satMod val="160000"/>
                </a:schemeClr>
              </a:gs>
              <a:gs pos="50000">
                <a:schemeClr val="tx2">
                  <a:tint val="44500"/>
                  <a:satMod val="160000"/>
                </a:schemeClr>
              </a:gs>
              <a:gs pos="100000">
                <a:schemeClr val="tx2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lIns="90000" tIns="180000" bIns="180000" rtlCol="0">
            <a:spAutoFit/>
          </a:bodyPr>
          <a:lstStyle/>
          <a:p>
            <a:pPr algn="ctr"/>
            <a:r>
              <a:rPr lang="de-CH" sz="2800" b="1" dirty="0"/>
              <a:t> </a:t>
            </a:r>
            <a:r>
              <a:rPr lang="de-CH" sz="2800" b="1" dirty="0" smtClean="0"/>
              <a:t>Johannes</a:t>
            </a:r>
            <a:endParaRPr lang="de-CH" sz="2800" b="1" dirty="0"/>
          </a:p>
        </p:txBody>
      </p:sp>
      <p:sp>
        <p:nvSpPr>
          <p:cNvPr id="3" name="Rechteck 2"/>
          <p:cNvSpPr/>
          <p:nvPr/>
        </p:nvSpPr>
        <p:spPr>
          <a:xfrm>
            <a:off x="2627784" y="1703123"/>
            <a:ext cx="3888432" cy="33123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Textfeld 12"/>
          <p:cNvSpPr txBox="1"/>
          <p:nvPr/>
        </p:nvSpPr>
        <p:spPr>
          <a:xfrm rot="16200000">
            <a:off x="144667" y="2962106"/>
            <a:ext cx="3312367" cy="79440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wrap="square" lIns="90000" tIns="180000" bIns="180000" rtlCol="0">
            <a:spAutoFit/>
          </a:bodyPr>
          <a:lstStyle/>
          <a:p>
            <a:pPr algn="ctr"/>
            <a:r>
              <a:rPr lang="de-CH" sz="2800" b="1" dirty="0" smtClean="0"/>
              <a:t>Synoptiker</a:t>
            </a:r>
            <a:endParaRPr lang="de-CH" sz="28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878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4716016" y="404665"/>
            <a:ext cx="4099948" cy="648071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200" b="1" dirty="0" smtClean="0"/>
              <a:t/>
            </a:r>
            <a:br>
              <a:rPr lang="de-CH" sz="200" b="1" dirty="0" smtClean="0"/>
            </a:br>
            <a:r>
              <a:rPr lang="de-CH" sz="3600" b="1" dirty="0" smtClean="0"/>
              <a:t>MATTHÄUS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4716016" y="5951021"/>
            <a:ext cx="3235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Miniatur von Jean </a:t>
            </a:r>
            <a:r>
              <a:rPr lang="de-CH" b="1" dirty="0" err="1" smtClean="0"/>
              <a:t>Bourdichon</a:t>
            </a:r>
            <a:r>
              <a:rPr lang="de-CH" b="1" dirty="0" smtClean="0"/>
              <a:t> (1503-1508)</a:t>
            </a:r>
            <a:endParaRPr lang="de-CH" b="1" dirty="0"/>
          </a:p>
        </p:txBody>
      </p:sp>
      <p:pic>
        <p:nvPicPr>
          <p:cNvPr id="36866" name="Picture 2" descr="https://upload.wikimedia.org/wikipedia/commons/thumb/8/83/Grandes_Heures_Anne_de_Bretagne_Saint_Matthieu.jpg/800px-Grandes_Heures_Anne_de_Bretagne_Saint_Matthie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3914"/>
            <a:ext cx="4044634" cy="613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088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4716016" y="404665"/>
            <a:ext cx="4099948" cy="648071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200" b="1" dirty="0" smtClean="0"/>
              <a:t/>
            </a:r>
            <a:br>
              <a:rPr lang="de-CH" sz="200" b="1" dirty="0" smtClean="0"/>
            </a:br>
            <a:r>
              <a:rPr lang="de-CH" sz="3600" b="1" dirty="0" smtClean="0"/>
              <a:t>JOHANNES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4716016" y="5951021"/>
            <a:ext cx="3235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Miniatur von Jean </a:t>
            </a:r>
            <a:r>
              <a:rPr lang="de-CH" b="1" dirty="0" err="1" smtClean="0"/>
              <a:t>Bourdichon</a:t>
            </a:r>
            <a:r>
              <a:rPr lang="de-CH" b="1" dirty="0" smtClean="0"/>
              <a:t> (1503-1508)</a:t>
            </a:r>
            <a:endParaRPr lang="de-CH" b="1" dirty="0"/>
          </a:p>
        </p:txBody>
      </p:sp>
      <p:pic>
        <p:nvPicPr>
          <p:cNvPr id="37890" name="Picture 2" descr="https://upload.wikimedia.org/wikipedia/commons/thumb/a/a5/Grandes_Heures_Anne_de_Bretagne_Saint_Jean.jpg/800px-Grandes_Heures_Anne_de_Bretagne_Saint_Je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4032448" cy="611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08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4716016" y="404665"/>
            <a:ext cx="4099948" cy="648071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200" b="1" dirty="0" smtClean="0"/>
              <a:t/>
            </a:r>
            <a:br>
              <a:rPr lang="de-CH" sz="200" b="1" dirty="0" smtClean="0"/>
            </a:br>
            <a:r>
              <a:rPr lang="de-CH" sz="3600" b="1" dirty="0" smtClean="0"/>
              <a:t>MARKUS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4716016" y="5951021"/>
            <a:ext cx="3235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Miniatur von Jean </a:t>
            </a:r>
            <a:r>
              <a:rPr lang="de-CH" b="1" dirty="0" err="1" smtClean="0"/>
              <a:t>Bourdichon</a:t>
            </a:r>
            <a:r>
              <a:rPr lang="de-CH" b="1" dirty="0" smtClean="0"/>
              <a:t> (1503-1508)</a:t>
            </a:r>
            <a:endParaRPr lang="de-CH" b="1" dirty="0"/>
          </a:p>
        </p:txBody>
      </p:sp>
      <p:pic>
        <p:nvPicPr>
          <p:cNvPr id="38914" name="Picture 2" descr="https://upload.wikimedia.org/wikipedia/commons/thumb/f/f5/Grandes_Heures_Anne_de_Bretagne_Saint_Marc.jpg/800px-Grandes_Heures_Anne_de_Bretagne_Saint_Mar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5"/>
            <a:ext cx="3990041" cy="604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841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4716016" y="404665"/>
            <a:ext cx="4099948" cy="648071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200" b="1" dirty="0" smtClean="0"/>
              <a:t/>
            </a:r>
            <a:br>
              <a:rPr lang="de-CH" sz="200" b="1" dirty="0" smtClean="0"/>
            </a:br>
            <a:r>
              <a:rPr lang="de-CH" sz="3600" b="1" dirty="0" smtClean="0"/>
              <a:t>LUKAS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4716016" y="5951021"/>
            <a:ext cx="3235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Miniatur von Jean </a:t>
            </a:r>
            <a:r>
              <a:rPr lang="de-CH" b="1" dirty="0" err="1" smtClean="0"/>
              <a:t>Bourdichon</a:t>
            </a:r>
            <a:r>
              <a:rPr lang="de-CH" b="1" dirty="0" smtClean="0"/>
              <a:t> (1503-1508)</a:t>
            </a:r>
            <a:endParaRPr lang="de-CH" b="1" dirty="0"/>
          </a:p>
        </p:txBody>
      </p:sp>
      <p:pic>
        <p:nvPicPr>
          <p:cNvPr id="39938" name="Picture 2" descr="https://upload.wikimedia.org/wikipedia/commons/thumb/5/5b/Grandes_Heures_Anne_de_Bretagne_Saint_Luc.jpg/800px-Grandes_Heures_Anne_de_Bretagne_Saint_Lu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2943"/>
            <a:ext cx="4032448" cy="611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886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5580112" y="404665"/>
            <a:ext cx="3235852" cy="1296143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200" b="1" dirty="0" smtClean="0"/>
              <a:t/>
            </a:r>
            <a:br>
              <a:rPr lang="de-CH" sz="200" b="1" dirty="0" smtClean="0"/>
            </a:br>
            <a:r>
              <a:rPr lang="de-CH" sz="3600" b="1" dirty="0" smtClean="0"/>
              <a:t>DIE VIER EVANGELISTEN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5508104" y="6156012"/>
            <a:ext cx="3235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Bild: Jakob </a:t>
            </a:r>
            <a:r>
              <a:rPr lang="de-CH" b="1" dirty="0" err="1" smtClean="0"/>
              <a:t>Jordaens</a:t>
            </a:r>
            <a:r>
              <a:rPr lang="de-CH" b="1" dirty="0" smtClean="0"/>
              <a:t> (um 1620)</a:t>
            </a:r>
            <a:endParaRPr lang="de-CH" b="1" dirty="0"/>
          </a:p>
        </p:txBody>
      </p:sp>
      <p:pic>
        <p:nvPicPr>
          <p:cNvPr id="35842" name="Picture 2" descr="https://upload.wikimedia.org/wikipedia/commons/thumb/4/40/Jakob_Jordaens_002.jpg/800px-Jakob_Jordaens_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9562"/>
            <a:ext cx="4968552" cy="603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641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3792" y="476672"/>
            <a:ext cx="8280920" cy="5904656"/>
          </a:xfrm>
        </p:spPr>
        <p:txBody>
          <a:bodyPr anchor="t">
            <a:normAutofit/>
          </a:bodyPr>
          <a:lstStyle/>
          <a:p>
            <a:pPr algn="l"/>
            <a:r>
              <a:rPr lang="de-CH" b="1" dirty="0" smtClean="0"/>
              <a:t>Jesus Christus – sein Leben</a:t>
            </a:r>
            <a:br>
              <a:rPr lang="de-CH" b="1" dirty="0" smtClean="0"/>
            </a:br>
            <a:r>
              <a:rPr lang="de-CH" sz="36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CH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CH" sz="3600" b="1" dirty="0" smtClean="0"/>
              <a:t>   Einleitung</a:t>
            </a:r>
            <a:br>
              <a:rPr lang="de-CH" sz="3600" b="1" dirty="0" smtClean="0"/>
            </a:br>
            <a:r>
              <a:rPr lang="de-CH" sz="1800" b="1" dirty="0"/>
              <a:t/>
            </a:r>
            <a:br>
              <a:rPr lang="de-CH" sz="1800" b="1" dirty="0"/>
            </a:br>
            <a:r>
              <a:rPr lang="de-CH" sz="3600" b="1" dirty="0" smtClean="0"/>
              <a:t>   1. Das historische Umfeld</a:t>
            </a:r>
            <a:br>
              <a:rPr lang="de-CH" sz="3600" b="1" dirty="0" smtClean="0"/>
            </a:br>
            <a:r>
              <a:rPr lang="de-CH" sz="1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1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 smtClean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3600" b="1" dirty="0"/>
              <a:t>2</a:t>
            </a:r>
            <a:r>
              <a:rPr lang="de-CH" sz="3600" b="1" dirty="0" smtClean="0"/>
              <a:t>. Das Leben Jesu</a:t>
            </a:r>
            <a:r>
              <a:rPr lang="de-CH" sz="3600" b="1" dirty="0" smtClean="0">
                <a:solidFill>
                  <a:srgbClr val="609729"/>
                </a:solidFill>
              </a:rPr>
              <a:t/>
            </a:r>
            <a:br>
              <a:rPr lang="de-CH" sz="3600" b="1" dirty="0" smtClean="0">
                <a:solidFill>
                  <a:srgbClr val="609729"/>
                </a:solidFill>
              </a:rPr>
            </a:br>
            <a:r>
              <a:rPr lang="de-CH" sz="1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1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 smtClean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3600" b="1" dirty="0" smtClean="0"/>
              <a:t>3. Die Evangelien</a:t>
            </a:r>
            <a:r>
              <a:rPr lang="de-CH" sz="3600" b="1" dirty="0"/>
              <a:t/>
            </a:r>
            <a:br>
              <a:rPr lang="de-CH" sz="3600" b="1" dirty="0"/>
            </a:br>
            <a:r>
              <a:rPr lang="de-CH" sz="16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16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CH" sz="3600" b="1" dirty="0" smtClean="0">
                <a:solidFill>
                  <a:schemeClr val="accent4">
                    <a:lumMod val="75000"/>
                  </a:schemeClr>
                </a:solidFill>
              </a:rPr>
              <a:t>  </a:t>
            </a:r>
            <a:r>
              <a:rPr lang="de-CH" sz="3600" b="1" dirty="0" smtClean="0">
                <a:solidFill>
                  <a:srgbClr val="609729"/>
                </a:solidFill>
              </a:rPr>
              <a:t>Schlusswort</a:t>
            </a:r>
            <a:endParaRPr lang="de-CH" sz="3600" b="1" dirty="0">
              <a:solidFill>
                <a:srgbClr val="609729"/>
              </a:solidFill>
            </a:endParaRPr>
          </a:p>
        </p:txBody>
      </p:sp>
      <p:pic>
        <p:nvPicPr>
          <p:cNvPr id="4" name="Grafik 3" descr="http://www.calligraphy-museum.com/EditorFiles/image/News/2011/09/2011-09-28_b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364812"/>
            <a:ext cx="2793876" cy="123254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909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DAS LEBEN JESU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59532" y="5964572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Fresko von </a:t>
            </a:r>
            <a:r>
              <a:rPr lang="de-CH" b="1" dirty="0" err="1" smtClean="0"/>
              <a:t>Gaudenzio</a:t>
            </a:r>
            <a:r>
              <a:rPr lang="de-CH" b="1" dirty="0" smtClean="0"/>
              <a:t> Ferrari (1513)</a:t>
            </a:r>
            <a:endParaRPr lang="de-CH" b="1" dirty="0"/>
          </a:p>
        </p:txBody>
      </p:sp>
      <p:pic>
        <p:nvPicPr>
          <p:cNvPr id="34818" name="Picture 2" descr="https://upload.wikimedia.org/wikipedia/commons/6/67/GaudenzioFerrari_StorieCristo_Varallo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59" y="1484783"/>
            <a:ext cx="8219290" cy="443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30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err="1" smtClean="0">
                <a:solidFill>
                  <a:srgbClr val="609729"/>
                </a:solidFill>
              </a:rPr>
              <a:t>Joh</a:t>
            </a:r>
            <a:r>
              <a:rPr lang="de-CH" sz="4000" b="1" dirty="0" smtClean="0">
                <a:solidFill>
                  <a:srgbClr val="609729"/>
                </a:solidFill>
              </a:rPr>
              <a:t> 1,14:</a:t>
            </a:r>
            <a:r>
              <a:rPr lang="de-CH" sz="4000" b="1" dirty="0" smtClean="0">
                <a:solidFill>
                  <a:srgbClr val="476F1F"/>
                </a:solidFill>
              </a:rPr>
              <a:t> </a:t>
            </a:r>
            <a:r>
              <a:rPr lang="de-CH" sz="4000" b="1" dirty="0"/>
              <a:t>Und das Wort </a:t>
            </a:r>
            <a:r>
              <a:rPr lang="de-CH" sz="4000" b="1" dirty="0" smtClean="0"/>
              <a:t>wurde </a:t>
            </a:r>
            <a:r>
              <a:rPr lang="de-CH" sz="4000" b="1" dirty="0"/>
              <a:t>Fleisch und wohnte unter uns, und wir haben seine Herrlichkeit angeschaut, eine Herrlichkeit als eines Eingeborenen vom Vater, voller Gnade und Wahrheit.</a:t>
            </a:r>
            <a:r>
              <a:rPr lang="de-CH" sz="4000" b="1" dirty="0" smtClean="0"/>
              <a:t> </a:t>
            </a:r>
            <a:endParaRPr lang="de-CH" sz="4000" b="1" dirty="0"/>
          </a:p>
        </p:txBody>
      </p:sp>
      <p:pic>
        <p:nvPicPr>
          <p:cNvPr id="2" name="Picture 2" descr="D:\01 Galilee and the North\Nazareth\Nazareth from south, tb0325075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15" b="22224"/>
          <a:stretch/>
        </p:blipFill>
        <p:spPr bwMode="auto">
          <a:xfrm>
            <a:off x="496572" y="3933619"/>
            <a:ext cx="8190000" cy="252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371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11560" y="2522634"/>
            <a:ext cx="7920880" cy="1812731"/>
          </a:xfrm>
          <a:prstGeom prst="rect">
            <a:avLst/>
          </a:prstGeom>
          <a:solidFill>
            <a:schemeClr val="accent6">
              <a:lumMod val="75000"/>
              <a:alpha val="10000"/>
            </a:schemeClr>
          </a:solidFill>
        </p:spPr>
        <p:txBody>
          <a:bodyPr wrap="square" tIns="288000" bIns="288000" rtlCol="0">
            <a:spAutoFit/>
          </a:bodyPr>
          <a:lstStyle/>
          <a:p>
            <a:pPr algn="ctr"/>
            <a:r>
              <a:rPr lang="de-CH" sz="4400" b="1" dirty="0" smtClean="0"/>
              <a:t>Jesus Christus – sein Leben</a:t>
            </a:r>
            <a:endParaRPr lang="de-CH" sz="4400" b="1" dirty="0" smtClean="0"/>
          </a:p>
          <a:p>
            <a:pPr algn="ctr"/>
            <a:r>
              <a:rPr lang="de-CH" sz="3600" b="1" dirty="0" smtClean="0">
                <a:solidFill>
                  <a:srgbClr val="609729"/>
                </a:solidFill>
              </a:rPr>
              <a:t>(Bibelkurs, Teil </a:t>
            </a:r>
            <a:r>
              <a:rPr lang="de-CH" sz="3600" b="1" dirty="0" smtClean="0">
                <a:solidFill>
                  <a:srgbClr val="609729"/>
                </a:solidFill>
              </a:rPr>
              <a:t>16</a:t>
            </a:r>
            <a:r>
              <a:rPr lang="de-CH" sz="3600" b="1" dirty="0" smtClean="0">
                <a:solidFill>
                  <a:srgbClr val="609729"/>
                </a:solidFill>
              </a:rPr>
              <a:t>/24</a:t>
            </a:r>
            <a:r>
              <a:rPr lang="de-CH" sz="3600" b="1" dirty="0" smtClean="0">
                <a:solidFill>
                  <a:srgbClr val="609729"/>
                </a:solidFill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098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214">
        <p:fade/>
      </p:transition>
    </mc:Choice>
    <mc:Fallback xmlns="">
      <p:transition spd="med" advTm="12214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DER FELDZUG ALEXANDERS DES GROSSEN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88775" y="5844987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Bild: Captain Blood (CC-BY-SA 3.0)</a:t>
            </a:r>
            <a:endParaRPr lang="de-CH" b="1" dirty="0"/>
          </a:p>
        </p:txBody>
      </p:sp>
      <p:pic>
        <p:nvPicPr>
          <p:cNvPr id="4098" name="Picture 2" descr="https://upload.wikimedia.org/wikipedia/commons/thumb/7/7f/MakedonischesReich.jpg/1280px-MakedonischesRei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04" y="1844824"/>
            <a:ext cx="8246846" cy="395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808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RTICULATE_PROJECT_OPEN" val="0"/>
  <p:tag name="ARTICULATE_SLIDE_COUNT" val="8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_AUDIO_FILEPATH" val="C:\Users\Colombo.Perm\Documents\001 FILES\001 HANS\02 EGW\03 BIBELKURS\09 AUDIO-DATEIEN\150501_10_Bibelkurs_10.mp3"/>
  <p:tag name="ELAPSEDTIME" val="1586.652"/>
  <p:tag name="AUDIO_ID" val="1527"/>
  <p:tag name="ARTICULATE_USED_LAYOUT" val="1"/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_AUDIO_FILEPATH" val="C:\Users\Colombo.Perm\Documents\001 FILES\001 HANS\02 EGW\03 BIBELKURS\09 AUDIO-DATEIEN\150501_10_Bibelkurs_10.mp3"/>
  <p:tag name="ELAPSEDTIME" val="1586.652"/>
  <p:tag name="AUDIO_ID" val="1527"/>
  <p:tag name="ARTICULATE_USED_LAYOUT" val="1"/>
  <p:tag name="ARTICULATE_SLIDE_THUMBNAIL_REFRESH" val="1"/>
</p:tagLst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1034</Words>
  <Application>Microsoft Office PowerPoint</Application>
  <PresentationFormat>Bildschirmpräsentation (4:3)</PresentationFormat>
  <Paragraphs>159</Paragraphs>
  <Slides>89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89</vt:i4>
      </vt:variant>
    </vt:vector>
  </HeadingPairs>
  <TitlesOfParts>
    <vt:vector size="90" baseType="lpstr">
      <vt:lpstr>Larissa</vt:lpstr>
      <vt:lpstr>PowerPoint-Präsentation</vt:lpstr>
      <vt:lpstr>PowerPoint-Präsentation</vt:lpstr>
      <vt:lpstr>PowerPoint-Präsentation</vt:lpstr>
      <vt:lpstr>Jesus Christus – sein Leben     Einleitung     1. Das historische Umfeld     2. Das Leben Jesu     3. Die Evangelien     Schlusswort</vt:lpstr>
      <vt:lpstr>PowerPoint-Präsentation</vt:lpstr>
      <vt:lpstr>Jesus Christus – sein Leben     Einleitung     1. Das historische Umfeld     2. Das Leben Jesu     3. Die Evangelien     Schlusswort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Jesus Christus – sein Leben     Einleitung     1. Das historische Umfeld     2. Das Leben Jesu     3. Die Evangelien     Schlusswort</vt:lpstr>
      <vt:lpstr>Das Leben Jesu     a. Die Geburt Jesu     b. Kindheit und Jugend     c. Das Wirken Jesu     d. Tod und Auferstehung   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Das Leben Jesu     a. Die Geburt Jesu     b. Kindheit und Jugend     c. Das Wirken Jesu     d. Tod und Auferstehung   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Das Leben Jesu     a. Die Geburt Jesu     b. Kindheit und Jugend     c. Das Wirken Jesu     d. Tod und Auferstehung   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Das Leben Jesu     a. Die Geburt Jesu     b. Kindheit und Jugend     c. Das Wirken Jesu     d. Tod und Auferstehung     </vt:lpstr>
      <vt:lpstr>PowerPoint-Präsentation</vt:lpstr>
      <vt:lpstr>PowerPoint-Präsentation</vt:lpstr>
      <vt:lpstr>PowerPoint-Präsentation</vt:lpstr>
      <vt:lpstr>Jesus Christus – sein Leben     Einleitung     1. Das historische Umfeld     2. Das Leben Jesu     3. Die Evangelien     Schlusswort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Jesus Christus – sein Leben     Einleitung     1. Das historische Umfeld     2. Das Leben Jesu     3. Die Evangelien     Schlusswort</vt:lpstr>
      <vt:lpstr>PowerPoint-Präsentation</vt:lpstr>
      <vt:lpstr>PowerPoint-Präsentation</vt:lpstr>
      <vt:lpstr>PowerPoint-Präsentation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 Römerbrief  Verfasser   Paulus Adressat  Gemeinde in Rom Abfassungszeit 57 n. Chr. Abfassungsort Korinth (GRE)  Gliederung:  Kapitel 1-11  Lehre Kapitel 12-16  Anwendung  Bild: Der Apostel Paulus beim Schreiben, Zeichnung aus einer Handschrift aus dem 9. Jahrhundert</dc:title>
  <dc:creator>Hans Trüb</dc:creator>
  <cp:lastModifiedBy>Colombo</cp:lastModifiedBy>
  <cp:revision>654</cp:revision>
  <dcterms:created xsi:type="dcterms:W3CDTF">2012-03-09T15:08:16Z</dcterms:created>
  <dcterms:modified xsi:type="dcterms:W3CDTF">2015-11-10T10:06:29Z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3024D740-B6D7-4D4A-9C51-C6234B5A1F9F</vt:lpwstr>
  </property>
  <property fmtid="{D5CDD505-2E9C-101B-9397-08002B2CF9AE}" pid="3" name="ArticulatePath">
    <vt:lpwstr>BIBELKURS TEIL 09</vt:lpwstr>
  </property>
</Properties>
</file>