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384" r:id="rId2"/>
    <p:sldId id="1267" r:id="rId3"/>
    <p:sldId id="2283" r:id="rId4"/>
    <p:sldId id="2287" r:id="rId5"/>
    <p:sldId id="2286" r:id="rId6"/>
    <p:sldId id="2284" r:id="rId7"/>
    <p:sldId id="2288" r:id="rId8"/>
    <p:sldId id="2289" r:id="rId9"/>
    <p:sldId id="2290" r:id="rId10"/>
    <p:sldId id="2291" r:id="rId11"/>
    <p:sldId id="2293" r:id="rId12"/>
    <p:sldId id="2285" r:id="rId13"/>
    <p:sldId id="2292" r:id="rId14"/>
    <p:sldId id="2294" r:id="rId15"/>
    <p:sldId id="2296" r:id="rId16"/>
    <p:sldId id="2297" r:id="rId17"/>
    <p:sldId id="2298" r:id="rId18"/>
    <p:sldId id="2300" r:id="rId19"/>
    <p:sldId id="2306" r:id="rId20"/>
    <p:sldId id="2303" r:id="rId21"/>
    <p:sldId id="2302" r:id="rId22"/>
    <p:sldId id="2310" r:id="rId23"/>
    <p:sldId id="2304" r:id="rId24"/>
    <p:sldId id="2311" r:id="rId25"/>
    <p:sldId id="2305" r:id="rId26"/>
    <p:sldId id="2312" r:id="rId27"/>
    <p:sldId id="2301" r:id="rId28"/>
    <p:sldId id="2317" r:id="rId29"/>
    <p:sldId id="2313" r:id="rId30"/>
    <p:sldId id="2314" r:id="rId31"/>
    <p:sldId id="2315" r:id="rId32"/>
    <p:sldId id="2316" r:id="rId33"/>
    <p:sldId id="2320" r:id="rId34"/>
    <p:sldId id="2324" r:id="rId35"/>
    <p:sldId id="2327" r:id="rId36"/>
    <p:sldId id="2325" r:id="rId37"/>
    <p:sldId id="2335" r:id="rId38"/>
    <p:sldId id="2326" r:id="rId39"/>
    <p:sldId id="2330" r:id="rId40"/>
    <p:sldId id="2328" r:id="rId41"/>
    <p:sldId id="2350" r:id="rId42"/>
    <p:sldId id="2329" r:id="rId43"/>
    <p:sldId id="2331" r:id="rId44"/>
    <p:sldId id="2334" r:id="rId45"/>
    <p:sldId id="2332" r:id="rId46"/>
    <p:sldId id="2333" r:id="rId47"/>
    <p:sldId id="2336" r:id="rId48"/>
    <p:sldId id="2337" r:id="rId49"/>
    <p:sldId id="2338" r:id="rId50"/>
    <p:sldId id="2340" r:id="rId51"/>
    <p:sldId id="2344" r:id="rId52"/>
    <p:sldId id="2342" r:id="rId53"/>
    <p:sldId id="2341" r:id="rId54"/>
    <p:sldId id="2343" r:id="rId55"/>
    <p:sldId id="2345" r:id="rId56"/>
    <p:sldId id="2348" r:id="rId57"/>
    <p:sldId id="2347" r:id="rId58"/>
    <p:sldId id="2346" r:id="rId59"/>
    <p:sldId id="2382" r:id="rId60"/>
    <p:sldId id="2349" r:id="rId61"/>
    <p:sldId id="2351" r:id="rId62"/>
    <p:sldId id="2352" r:id="rId63"/>
    <p:sldId id="2355" r:id="rId64"/>
    <p:sldId id="2354" r:id="rId65"/>
    <p:sldId id="2353" r:id="rId66"/>
    <p:sldId id="2356" r:id="rId67"/>
    <p:sldId id="2357" r:id="rId68"/>
    <p:sldId id="2358" r:id="rId69"/>
    <p:sldId id="2368" r:id="rId70"/>
    <p:sldId id="2359" r:id="rId71"/>
    <p:sldId id="2360" r:id="rId72"/>
    <p:sldId id="2361" r:id="rId73"/>
    <p:sldId id="2363" r:id="rId74"/>
    <p:sldId id="2365" r:id="rId75"/>
    <p:sldId id="2378" r:id="rId76"/>
    <p:sldId id="2364" r:id="rId77"/>
    <p:sldId id="2366" r:id="rId78"/>
    <p:sldId id="2323" r:id="rId79"/>
    <p:sldId id="2369" r:id="rId80"/>
    <p:sldId id="2367" r:id="rId81"/>
    <p:sldId id="2370" r:id="rId82"/>
    <p:sldId id="2371" r:id="rId83"/>
    <p:sldId id="2376" r:id="rId84"/>
    <p:sldId id="2372" r:id="rId85"/>
    <p:sldId id="2377" r:id="rId86"/>
    <p:sldId id="2381" r:id="rId87"/>
    <p:sldId id="2375" r:id="rId88"/>
    <p:sldId id="2379" r:id="rId89"/>
    <p:sldId id="2383" r:id="rId90"/>
  </p:sldIdLst>
  <p:sldSz cx="9144000" cy="6858000" type="screen4x3"/>
  <p:notesSz cx="6858000" cy="9144000"/>
  <p:custDataLst>
    <p:tags r:id="rId9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2AD"/>
    <a:srgbClr val="AF602F"/>
    <a:srgbClr val="CB733D"/>
    <a:srgbClr val="00729A"/>
    <a:srgbClr val="0097CC"/>
    <a:srgbClr val="609729"/>
    <a:srgbClr val="476F1F"/>
    <a:srgbClr val="82C93B"/>
    <a:srgbClr val="EE5416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6625" autoAdjust="0"/>
  </p:normalViewPr>
  <p:slideViewPr>
    <p:cSldViewPr>
      <p:cViewPr>
        <p:scale>
          <a:sx n="66" d="100"/>
          <a:sy n="66" d="100"/>
        </p:scale>
        <p:origin x="-2934" y="-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536D-805F-47C1-9BEF-146DAAF530B2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2070-640A-4AA7-BA6A-F44ABBD239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9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09.03.2016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Die Missionsreisen des Paulus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(Bibelkurs, Teil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/24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4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BEKEHRUNG VOR DAMASKUS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Unbekannter Maler, Holland, 17. Jahrhundert</a:t>
            </a:r>
            <a:endParaRPr lang="de-CH" b="1" dirty="0"/>
          </a:p>
        </p:txBody>
      </p:sp>
      <p:pic>
        <p:nvPicPr>
          <p:cNvPr id="7170" name="Picture 2" descr="File:Bekehrung des Paulus vor Damaskus NL 17J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22" y="1271105"/>
            <a:ext cx="7214364" cy="49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Gal 1,13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DE" sz="4000" b="1" dirty="0"/>
              <a:t>Denn ihr habt von meinem früheren Verhalten im Judentum gehört, dass ich die Gemeinde Gottes über die Massen verfolgte und sie zu vernichten suchte.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5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92081" y="403241"/>
            <a:ext cx="3523884" cy="11888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BEKEHRUNG DES PAULUS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156012"/>
            <a:ext cx="36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smtClean="0"/>
              <a:t>Caravaggio (1600)</a:t>
            </a:r>
            <a:endParaRPr lang="de-CH" b="1" dirty="0"/>
          </a:p>
        </p:txBody>
      </p:sp>
      <p:pic>
        <p:nvPicPr>
          <p:cNvPr id="2050" name="Picture 2" descr="https://upload.wikimedia.org/wikipedia/commons/b/b9/Caravaggio-The_Conversion_on_the_Way_to_Damas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3" y="403241"/>
            <a:ext cx="4579662" cy="60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3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BEKEHRUNG VOR DAMASKUS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Adam </a:t>
            </a:r>
            <a:r>
              <a:rPr lang="de-CH" b="1" dirty="0" err="1" smtClean="0"/>
              <a:t>Elsheimer</a:t>
            </a:r>
            <a:r>
              <a:rPr lang="de-CH" b="1" dirty="0" smtClean="0"/>
              <a:t> (1598)</a:t>
            </a:r>
            <a:endParaRPr lang="de-CH" b="1" dirty="0"/>
          </a:p>
        </p:txBody>
      </p:sp>
      <p:pic>
        <p:nvPicPr>
          <p:cNvPr id="8194" name="Picture 2" descr="File:Adam Elsheimer - Die Bekehrung des Pau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50" y="1285079"/>
            <a:ext cx="67190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1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BEKEHRUNG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Pieter </a:t>
            </a:r>
            <a:r>
              <a:rPr lang="de-CH" b="1" dirty="0" err="1" smtClean="0"/>
              <a:t>Bruegel</a:t>
            </a:r>
            <a:r>
              <a:rPr lang="de-CH" b="1" dirty="0" smtClean="0"/>
              <a:t> der Ältere (1567)</a:t>
            </a:r>
            <a:endParaRPr lang="de-CH" b="1" dirty="0"/>
          </a:p>
        </p:txBody>
      </p:sp>
      <p:pic>
        <p:nvPicPr>
          <p:cNvPr id="9218" name="Picture 2" descr="Die Bekehrung des Paulus (Pieter Bruegel der Älter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51" y="1254808"/>
            <a:ext cx="7144721" cy="4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6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7" y="403241"/>
            <a:ext cx="8420428" cy="122555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PREDIGT UND FLIEHT AUS DAMASKUS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7" y="6011996"/>
            <a:ext cx="8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smtClean="0"/>
              <a:t>Mosaik aus der Palatinischen Kapelle in Palermo (12. Jh.)</a:t>
            </a:r>
            <a:endParaRPr lang="de-CH" b="1" dirty="0"/>
          </a:p>
        </p:txBody>
      </p:sp>
      <p:pic>
        <p:nvPicPr>
          <p:cNvPr id="12290" name="Picture 2" descr="Paulus in Damask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94" y="2060848"/>
            <a:ext cx="3131113" cy="368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6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ANTAKYA (= ANTIOCHIA) 2011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Maarten Sepp (GNU 1.2 </a:t>
            </a:r>
            <a:r>
              <a:rPr lang="de-CH" b="1" dirty="0" err="1" smtClean="0"/>
              <a:t>or</a:t>
            </a:r>
            <a:r>
              <a:rPr lang="de-CH" b="1" dirty="0" smtClean="0"/>
              <a:t> </a:t>
            </a:r>
            <a:r>
              <a:rPr lang="de-CH" b="1" dirty="0" err="1" smtClean="0"/>
              <a:t>later</a:t>
            </a:r>
            <a:r>
              <a:rPr lang="de-CH" b="1" dirty="0" smtClean="0"/>
              <a:t>)</a:t>
            </a:r>
            <a:endParaRPr lang="de-CH" b="1" dirty="0"/>
          </a:p>
        </p:txBody>
      </p:sp>
      <p:pic>
        <p:nvPicPr>
          <p:cNvPr id="13314" name="Picture 2" descr="File:Antakya - 2011-04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31" y="1318559"/>
            <a:ext cx="6545945" cy="49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2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2. Die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erste Missionsreise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FLUSS ORONTES</a:t>
            </a:r>
            <a:endParaRPr lang="de-CH" sz="3600" b="1" dirty="0"/>
          </a:p>
        </p:txBody>
      </p:sp>
      <p:pic>
        <p:nvPicPr>
          <p:cNvPr id="14338" name="Picture 2" descr="D:\09 Eastern and Central Turkey\Antioch on the Orontes\Orontes River in Antioch from south, tb1229003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3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ERSTE MISSIONSREISE</a:t>
            </a:r>
            <a:endParaRPr lang="de-CH" sz="3600" b="1" dirty="0"/>
          </a:p>
        </p:txBody>
      </p:sp>
      <p:pic>
        <p:nvPicPr>
          <p:cNvPr id="21506" name="Picture 2" descr="http://www.bible-history.com/maps/images/acts-pauls-first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1" y="1350819"/>
            <a:ext cx="7362106" cy="5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20,24a: </a:t>
            </a:r>
            <a:r>
              <a:rPr lang="de-DE" sz="4000" b="1" dirty="0" smtClean="0"/>
              <a:t>Aber ich achte mein </a:t>
            </a:r>
            <a:br>
              <a:rPr lang="de-DE" sz="4000" b="1" dirty="0" smtClean="0"/>
            </a:br>
            <a:r>
              <a:rPr lang="de-DE" sz="4000" b="1" dirty="0" smtClean="0"/>
              <a:t>Leben nicht der Rede wert, damit ich meinen Lauf vollende und den Dienst, den ich von dem Herrn Jesus empfangen habe: …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ANTIKE HAFEN VON SALAMIS</a:t>
            </a:r>
            <a:endParaRPr lang="de-CH" sz="3600" b="1" dirty="0"/>
          </a:p>
        </p:txBody>
      </p:sp>
      <p:pic>
        <p:nvPicPr>
          <p:cNvPr id="18434" name="Picture 2" descr="D:\13 Cyprus and Crete\Cyprus\Salamis\Salamis ancient port from northwest, tb030305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340768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2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ELYMAS ERBLINDET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Raphael (1515)</a:t>
            </a:r>
            <a:endParaRPr lang="de-CH" b="1" dirty="0"/>
          </a:p>
        </p:txBody>
      </p:sp>
      <p:pic>
        <p:nvPicPr>
          <p:cNvPr id="17410" name="Picture 2" descr="https://upload.wikimedia.org/wikipedia/commons/9/9a/V%26A_-_Raphael%2C_The_Conversion_of_the_Proconsul_%28151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26" y="1180130"/>
            <a:ext cx="6538956" cy="50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ERSTE MISSIONSREISE</a:t>
            </a:r>
            <a:endParaRPr lang="de-CH" sz="3600" b="1" dirty="0"/>
          </a:p>
        </p:txBody>
      </p:sp>
      <p:pic>
        <p:nvPicPr>
          <p:cNvPr id="21506" name="Picture 2" descr="http://www.bible-history.com/maps/images/acts-pauls-first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1" y="1350819"/>
            <a:ext cx="7362106" cy="5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4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PERGE</a:t>
            </a:r>
            <a:endParaRPr lang="de-CH" sz="3600" b="1" dirty="0"/>
          </a:p>
        </p:txBody>
      </p:sp>
      <p:pic>
        <p:nvPicPr>
          <p:cNvPr id="19458" name="Picture 2" descr="D:\09 Eastern and Central Turkey\Perga\Perga Hellenistic gate, tb062506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45" y="1340768"/>
            <a:ext cx="75291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8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ERSTE MISSIONSREISE</a:t>
            </a:r>
            <a:endParaRPr lang="de-CH" sz="3600" b="1" dirty="0"/>
          </a:p>
        </p:txBody>
      </p:sp>
      <p:pic>
        <p:nvPicPr>
          <p:cNvPr id="21506" name="Picture 2" descr="http://www.bible-history.com/maps/images/acts-pauls-first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1" y="1350819"/>
            <a:ext cx="7362106" cy="5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4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HÜGELLAND UM ANTIOCHIEN</a:t>
            </a:r>
            <a:endParaRPr lang="de-CH" sz="3600" b="1" dirty="0"/>
          </a:p>
        </p:txBody>
      </p:sp>
      <p:pic>
        <p:nvPicPr>
          <p:cNvPr id="20482" name="Picture 2" descr="D:\09 Eastern and Central Turkey\Pisidian Antioch\Pisidian Antioch mountains, tb010201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85" y="1412776"/>
            <a:ext cx="6644837" cy="49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2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ERSTE MISSIONSREISE</a:t>
            </a:r>
            <a:endParaRPr lang="de-CH" sz="3600" b="1" dirty="0"/>
          </a:p>
        </p:txBody>
      </p:sp>
      <p:pic>
        <p:nvPicPr>
          <p:cNvPr id="21506" name="Picture 2" descr="http://www.bible-history.com/maps/images/acts-pauls-first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1" y="1350819"/>
            <a:ext cx="7362106" cy="5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4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BARNABAS UND PAULUS IN LYSTRA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Bartholomeus </a:t>
            </a:r>
            <a:r>
              <a:rPr lang="de-CH" b="1" dirty="0" err="1" smtClean="0"/>
              <a:t>Breenberg</a:t>
            </a:r>
            <a:r>
              <a:rPr lang="de-CH" b="1" dirty="0" smtClean="0"/>
              <a:t> (1637)</a:t>
            </a:r>
            <a:endParaRPr lang="de-CH" b="1" dirty="0"/>
          </a:p>
        </p:txBody>
      </p:sp>
      <p:pic>
        <p:nvPicPr>
          <p:cNvPr id="15362" name="Picture 2" descr="https://upload.wikimedia.org/wikipedia/commons/thumb/5/50/Breenbergh%2C_Bartholomeus%2C_Saints_Paul_and_Barnabas_at_Lystra_%28Sacrifice_at_Lystra%29%2C_1637.jpg/1280px-Breenbergh%2C_Bartholomeus%2C_Saints_Paul_and_Barnabas_at_Lystra_%28Sacrifice_at_Lystra%29%2C_16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44" y="1183613"/>
            <a:ext cx="66413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8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ERSTE MISSIONSREISE</a:t>
            </a:r>
            <a:endParaRPr lang="de-CH" sz="3600" b="1" dirty="0"/>
          </a:p>
        </p:txBody>
      </p:sp>
      <p:pic>
        <p:nvPicPr>
          <p:cNvPr id="21506" name="Picture 2" descr="http://www.bible-history.com/maps/images/acts-pauls-first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1" y="1350819"/>
            <a:ext cx="7362106" cy="51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9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HAFEN VON ATTALIA</a:t>
            </a:r>
            <a:endParaRPr lang="de-CH" sz="3600" b="1" dirty="0"/>
          </a:p>
        </p:txBody>
      </p:sp>
      <p:pic>
        <p:nvPicPr>
          <p:cNvPr id="25602" name="Picture 2" descr="D:\09 Eastern and Central Turkey\Attalia-Antalya\Attalia harbor from above, tb062506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45" y="1373290"/>
            <a:ext cx="75291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2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20,24b: </a:t>
            </a:r>
            <a:r>
              <a:rPr lang="de-CH" sz="4000" b="1" dirty="0" smtClean="0"/>
              <a:t>… </a:t>
            </a:r>
            <a:r>
              <a:rPr lang="de-DE" sz="4000" b="1" dirty="0" smtClean="0"/>
              <a:t>d</a:t>
            </a:r>
            <a:r>
              <a:rPr lang="de-DE" sz="4000" b="1" dirty="0" smtClean="0"/>
              <a:t>as Evangelium der Gnade Gottes zu bezeugen.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1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14,27a: </a:t>
            </a:r>
            <a:r>
              <a:rPr lang="de-DE" sz="4000" b="1" dirty="0" smtClean="0"/>
              <a:t>Als sie aber angekommen waren und die Gemeinde </a:t>
            </a:r>
            <a:r>
              <a:rPr lang="de-DE" sz="4000" b="1" dirty="0" err="1" smtClean="0"/>
              <a:t>zusam-mengebracht</a:t>
            </a:r>
            <a:r>
              <a:rPr lang="de-DE" sz="4000" b="1" dirty="0" smtClean="0"/>
              <a:t> hatten, erzählten sie alles, was Gott mit ihnen getan …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7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14,27b: </a:t>
            </a:r>
            <a:r>
              <a:rPr lang="de-DE" sz="4000" b="1" dirty="0" smtClean="0"/>
              <a:t>… und dass er den Nationen eine Tür des Glaubens geöffnet habe.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5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3.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Die zweite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3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436095" y="403241"/>
            <a:ext cx="3379869" cy="11888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APOSTEL PAULUS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72066" y="6237312"/>
            <a:ext cx="36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smtClean="0"/>
              <a:t>Diego Velazquez (1619)</a:t>
            </a:r>
            <a:endParaRPr lang="de-CH" b="1" dirty="0"/>
          </a:p>
        </p:txBody>
      </p:sp>
      <p:pic>
        <p:nvPicPr>
          <p:cNvPr id="37890" name="Picture 2" descr="Diego Velázquez - Saint Paul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7" y="376198"/>
            <a:ext cx="4865501" cy="614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2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ZWEITE MISSIONSREISE</a:t>
            </a:r>
            <a:endParaRPr lang="de-CH" sz="3600" b="1" dirty="0"/>
          </a:p>
        </p:txBody>
      </p:sp>
      <p:pic>
        <p:nvPicPr>
          <p:cNvPr id="22530" name="Picture 2" descr="http://www.bible-history.com/maps/images/acts-pauls-secon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9333"/>
            <a:ext cx="7488832" cy="50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RUINENHÜGEL VON LYSTRA</a:t>
            </a:r>
            <a:endParaRPr lang="de-CH" sz="3600" b="1" dirty="0"/>
          </a:p>
        </p:txBody>
      </p:sp>
      <p:pic>
        <p:nvPicPr>
          <p:cNvPr id="43010" name="Picture 2" descr="D:\09 Eastern and Central Turkey\Iconium, Lystra, and Derbe\Lystra from south, tb041105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704856" cy="51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0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16,9b: </a:t>
            </a:r>
            <a:r>
              <a:rPr lang="de-DE" sz="4000" b="1" dirty="0" smtClean="0"/>
              <a:t>Ein mazedonischer Mann stand vor ihm, bat ihn und sprach: Komm herüber nach Mazedonien und hilf uns!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RUF NACH MAZEDONIEN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Mosaik aus </a:t>
            </a:r>
            <a:r>
              <a:rPr lang="de-CH" b="1" dirty="0" err="1" smtClean="0"/>
              <a:t>Beröa</a:t>
            </a:r>
            <a:endParaRPr lang="de-CH" b="1" dirty="0"/>
          </a:p>
        </p:txBody>
      </p:sp>
      <p:pic>
        <p:nvPicPr>
          <p:cNvPr id="47106" name="Picture 2" descr="D:\11 Greece\Berea and Vergina\Berea mosaic of Paul's call to Macedonia, tb031406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r="8987" b="7817"/>
          <a:stretch/>
        </p:blipFill>
        <p:spPr bwMode="auto">
          <a:xfrm>
            <a:off x="1323752" y="1328491"/>
            <a:ext cx="6480720" cy="48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INSEL SAMOTHRAKE</a:t>
            </a:r>
            <a:endParaRPr lang="de-CH" sz="3600" b="1" dirty="0"/>
          </a:p>
        </p:txBody>
      </p:sp>
      <p:pic>
        <p:nvPicPr>
          <p:cNvPr id="41986" name="Picture 2" descr="D:\12 The Greek Islands\Samothrace\Samothrace from north, tb030906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1" y="1340768"/>
            <a:ext cx="75799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7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ZWEITE MISSIONSREISE</a:t>
            </a:r>
            <a:endParaRPr lang="de-CH" sz="3600" b="1" dirty="0"/>
          </a:p>
        </p:txBody>
      </p:sp>
      <p:pic>
        <p:nvPicPr>
          <p:cNvPr id="22530" name="Picture 2" descr="http://www.bible-history.com/maps/images/acts-pauls-secon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9333"/>
            <a:ext cx="7488832" cy="50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   Einleitung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ÜBERRESTE VON PHILIPPI</a:t>
            </a:r>
            <a:endParaRPr lang="de-CH" sz="3600" b="1" dirty="0"/>
          </a:p>
        </p:txBody>
      </p:sp>
      <p:pic>
        <p:nvPicPr>
          <p:cNvPr id="44034" name="Picture 2" descr="D:\11 Greece\Philippi\Philippi excavations from north, tb031106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412776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4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UND SILAS IN PHILIPPI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3093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Jan </a:t>
            </a:r>
            <a:r>
              <a:rPr lang="de-CH" b="1" dirty="0" err="1" smtClean="0"/>
              <a:t>Leuken</a:t>
            </a:r>
            <a:r>
              <a:rPr lang="de-CH" b="1" dirty="0" smtClean="0"/>
              <a:t> (1700)</a:t>
            </a:r>
            <a:endParaRPr lang="de-CH" b="1" dirty="0"/>
          </a:p>
        </p:txBody>
      </p:sp>
      <p:pic>
        <p:nvPicPr>
          <p:cNvPr id="26626" name="Picture 2" descr="http://resolver.kb.nl/resolve?urn=urn:gvn:AHM01:A_52007&amp;size=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6" y="1241376"/>
            <a:ext cx="7202415" cy="5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3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KERKER VON PAULUS UND SILAS?</a:t>
            </a:r>
            <a:endParaRPr lang="de-CH" sz="3600" b="1" dirty="0"/>
          </a:p>
        </p:txBody>
      </p:sp>
      <p:pic>
        <p:nvPicPr>
          <p:cNvPr id="45058" name="Picture 2" descr="D:\11 Greece\Philippi\Philippi traditional prison of Paul exterior, tb031106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8" y="1268760"/>
            <a:ext cx="779655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8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ANTIKE FORUM IN THESSALONIKI</a:t>
            </a:r>
            <a:endParaRPr lang="de-CH" sz="3600" b="1" dirty="0"/>
          </a:p>
        </p:txBody>
      </p:sp>
      <p:pic>
        <p:nvPicPr>
          <p:cNvPr id="46082" name="Picture 2" descr="D:\11 Greece\Thessalonica\Thessalonica forum cryptoporticus arches, tb011301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4" y="1268760"/>
            <a:ext cx="6840000" cy="51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1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LEHRT IN BERÖA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Mosaik aus </a:t>
            </a:r>
            <a:r>
              <a:rPr lang="de-CH" b="1" dirty="0" err="1" smtClean="0"/>
              <a:t>Beröa</a:t>
            </a:r>
            <a:endParaRPr lang="de-CH" b="1" dirty="0"/>
          </a:p>
        </p:txBody>
      </p:sp>
      <p:pic>
        <p:nvPicPr>
          <p:cNvPr id="47107" name="Picture 3" descr="D:\11 Greece\Berea and Vergina\Berea mosaic of Paul teaching Bereans, tb031406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939" r="1848" b="2672"/>
          <a:stretch/>
        </p:blipFill>
        <p:spPr bwMode="auto">
          <a:xfrm>
            <a:off x="1115616" y="1268760"/>
            <a:ext cx="6912768" cy="48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3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17,11: </a:t>
            </a:r>
            <a:r>
              <a:rPr lang="de-DE" sz="4000" b="1" dirty="0"/>
              <a:t>Diese aber waren edler als die in </a:t>
            </a:r>
            <a:r>
              <a:rPr lang="de-DE" sz="4000" b="1" dirty="0" err="1"/>
              <a:t>Thessalonich</a:t>
            </a:r>
            <a:r>
              <a:rPr lang="de-DE" sz="4000" b="1" dirty="0"/>
              <a:t>; sie nahmen mit aller Bereitwilligkeit das Wort auf und untersuchten täglich die Schriften, ob dies sich so verhielte.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2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17,12: </a:t>
            </a:r>
            <a:r>
              <a:rPr lang="de-DE" sz="4000" b="1" dirty="0"/>
              <a:t>Viele nun von ihnen glaubten, und von den griechischen vornehmen Frauen und Männern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nicht </a:t>
            </a:r>
            <a:r>
              <a:rPr lang="de-DE" sz="4000" b="1" dirty="0"/>
              <a:t>wenige.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9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BERÖA (HEUTE: VERIA)</a:t>
            </a:r>
            <a:endParaRPr lang="de-CH" sz="3600" b="1" dirty="0"/>
          </a:p>
        </p:txBody>
      </p:sp>
      <p:pic>
        <p:nvPicPr>
          <p:cNvPr id="48130" name="Picture 2" descr="D:\11 Greece\Berea and Vergina\Berea, modern Veria, tb031406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792779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ZWEITE MISSIONSREISE</a:t>
            </a:r>
            <a:endParaRPr lang="de-CH" sz="3600" b="1" dirty="0"/>
          </a:p>
        </p:txBody>
      </p:sp>
      <p:pic>
        <p:nvPicPr>
          <p:cNvPr id="22530" name="Picture 2" descr="http://www.bible-history.com/maps/images/acts-pauls-secon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9333"/>
            <a:ext cx="7488832" cy="50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5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AKROPOLIS VON ATHEN</a:t>
            </a:r>
            <a:endParaRPr lang="de-CH" sz="3600" b="1" dirty="0"/>
          </a:p>
        </p:txBody>
      </p:sp>
      <p:pic>
        <p:nvPicPr>
          <p:cNvPr id="49154" name="Picture 2" descr="D:\11 Greece\Athens\Athens acropolis and Likavittos from Hill of Philopappus, tb011501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4" y="1340768"/>
            <a:ext cx="6840000" cy="51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4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MISSIONSREISEN VON PAULUS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61653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Karte von Abraham </a:t>
            </a:r>
            <a:r>
              <a:rPr lang="de-CH" b="1" dirty="0" err="1" smtClean="0"/>
              <a:t>Ortelius</a:t>
            </a:r>
            <a:r>
              <a:rPr lang="de-CH" b="1" dirty="0" smtClean="0"/>
              <a:t> (1598)</a:t>
            </a:r>
            <a:endParaRPr lang="de-CH" b="1" dirty="0"/>
          </a:p>
        </p:txBody>
      </p:sp>
      <p:pic>
        <p:nvPicPr>
          <p:cNvPr id="4098" name="Picture 2" descr="https://upload.wikimedia.org/wikipedia/commons/e/e7/Reisen_des_Paulus_v_Abraham_Ortelius_15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52" y="1268760"/>
            <a:ext cx="6875904" cy="487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0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AREOPAGHÜGEL</a:t>
            </a:r>
            <a:endParaRPr lang="de-CH" sz="3600" b="1" dirty="0"/>
          </a:p>
        </p:txBody>
      </p:sp>
      <p:pic>
        <p:nvPicPr>
          <p:cNvPr id="51202" name="Picture 2" descr="D:\11 Greece\Athens\Athens Mars Hill from acropolis, tb031806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412776"/>
            <a:ext cx="7488832" cy="49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9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VOR DEM AREOPAG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Tempera auf Putz, Kloster </a:t>
            </a:r>
            <a:r>
              <a:rPr lang="de-CH" b="1" dirty="0" err="1" smtClean="0"/>
              <a:t>Weissenau</a:t>
            </a:r>
            <a:r>
              <a:rPr lang="de-CH" b="1" dirty="0" smtClean="0"/>
              <a:t> (1729)</a:t>
            </a:r>
            <a:endParaRPr lang="de-CH" b="1" dirty="0"/>
          </a:p>
        </p:txBody>
      </p:sp>
      <p:pic>
        <p:nvPicPr>
          <p:cNvPr id="39938" name="Picture 2" descr="Weißenau Festsaal Paulus vor dem Areop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4" y="1158386"/>
            <a:ext cx="7618660" cy="50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8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PARTHENON-TEMPEL</a:t>
            </a:r>
            <a:endParaRPr lang="de-CH" sz="3600" b="1" dirty="0"/>
          </a:p>
        </p:txBody>
      </p:sp>
      <p:pic>
        <p:nvPicPr>
          <p:cNvPr id="50178" name="Picture 2" descr="D:\11 Greece\Athens\Athens Parthenon, tb031806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2" y="1340768"/>
            <a:ext cx="75799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7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17,24: </a:t>
            </a:r>
            <a:r>
              <a:rPr lang="de-DE" sz="4000" b="1" dirty="0"/>
              <a:t>Der Gott, der die Welt gemacht hat und alles, was darin ist, er, der Herr des Himmels und der Erde, wohnt nicht in Tempeln, die mit Händen gemacht </a:t>
            </a:r>
            <a:r>
              <a:rPr lang="de-DE" sz="4000" b="1" dirty="0" smtClean="0"/>
              <a:t>sind</a:t>
            </a:r>
            <a:r>
              <a:rPr lang="de-DE" sz="4000" b="1" dirty="0"/>
              <a:t>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5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17,25: </a:t>
            </a:r>
            <a:r>
              <a:rPr lang="de-DE" sz="4000" b="1" dirty="0"/>
              <a:t>A</a:t>
            </a:r>
            <a:r>
              <a:rPr lang="de-DE" sz="4000" b="1" dirty="0" smtClean="0"/>
              <a:t>uch </a:t>
            </a:r>
            <a:r>
              <a:rPr lang="de-DE" sz="4000" b="1" dirty="0"/>
              <a:t>wird er nicht von Menschenhänden bedient, als wenn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er </a:t>
            </a:r>
            <a:r>
              <a:rPr lang="de-DE" sz="4000" b="1" dirty="0"/>
              <a:t>noch etwas nötig hätte, da er selbst allen Leben und Odem und alles gibt.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8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ZWEITE MISSIONSREISE</a:t>
            </a:r>
            <a:endParaRPr lang="de-CH" sz="3600" b="1" dirty="0"/>
          </a:p>
        </p:txBody>
      </p:sp>
      <p:pic>
        <p:nvPicPr>
          <p:cNvPr id="22530" name="Picture 2" descr="http://www.bible-history.com/maps/images/acts-pauls-secon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9333"/>
            <a:ext cx="7488832" cy="50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DIOLKOS – DER SCHIFFSKARRENWEG</a:t>
            </a:r>
            <a:endParaRPr lang="de-CH" sz="3600" b="1" dirty="0"/>
          </a:p>
        </p:txBody>
      </p:sp>
      <p:pic>
        <p:nvPicPr>
          <p:cNvPr id="54274" name="Picture 2" descr="D:\11 Greece\Corinth Area\Diolkos south of canal, tb031706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416824" cy="49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2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ANTIKE KORINTH</a:t>
            </a:r>
            <a:endParaRPr lang="de-CH" sz="3600" b="1" dirty="0"/>
          </a:p>
        </p:txBody>
      </p:sp>
      <p:pic>
        <p:nvPicPr>
          <p:cNvPr id="53250" name="Picture 2" descr="D:\11 Greece\Corinth\Corinth excavations with Lechaion Road and Acrocorinth, tb031706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1" y="1340768"/>
            <a:ext cx="75799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9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GERICHTSPLATZ VON KORINTH</a:t>
            </a:r>
            <a:endParaRPr lang="de-CH" sz="3600" b="1" dirty="0"/>
          </a:p>
        </p:txBody>
      </p:sp>
      <p:pic>
        <p:nvPicPr>
          <p:cNvPr id="52226" name="Picture 2" descr="D:\11 Greece\Corinth\Corinth bema with column, tb031706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340768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9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ZWEITE MISSIONSREISE</a:t>
            </a:r>
            <a:endParaRPr lang="de-CH" sz="3600" b="1" dirty="0"/>
          </a:p>
        </p:txBody>
      </p:sp>
      <p:pic>
        <p:nvPicPr>
          <p:cNvPr id="22530" name="Picture 2" descr="http://www.bible-history.com/maps/images/acts-pauls-secon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9333"/>
            <a:ext cx="7488832" cy="50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45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«BIBLIOTHECA DIVINA»</a:t>
            </a:r>
            <a:endParaRPr lang="de-CH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99429"/>
            <a:ext cx="5040560" cy="53539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99457" y="6443425"/>
            <a:ext cx="321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Bild aus: DOWLEY, Der grosse Bibelführer, S. 6.</a:t>
            </a:r>
            <a:endParaRPr lang="de-CH" sz="1200" dirty="0"/>
          </a:p>
        </p:txBody>
      </p:sp>
      <p:sp>
        <p:nvSpPr>
          <p:cNvPr id="2" name="Ellipse 1"/>
          <p:cNvSpPr/>
          <p:nvPr/>
        </p:nvSpPr>
        <p:spPr>
          <a:xfrm>
            <a:off x="2051720" y="3501008"/>
            <a:ext cx="1548172" cy="14995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0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/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4. 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Die dritte Missionsreise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6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DRITTE MISSIONSREISE</a:t>
            </a:r>
            <a:endParaRPr lang="de-CH" sz="3600" b="1" dirty="0"/>
          </a:p>
        </p:txBody>
      </p:sp>
      <p:pic>
        <p:nvPicPr>
          <p:cNvPr id="23554" name="Picture 2" descr="http://www.bible-history.com/maps/images/acts-pauls-thir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96744" cy="52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6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AGORA VON EPHESUS</a:t>
            </a:r>
            <a:endParaRPr lang="de-CH" sz="3600" b="1" dirty="0"/>
          </a:p>
        </p:txBody>
      </p:sp>
      <p:pic>
        <p:nvPicPr>
          <p:cNvPr id="55298" name="Picture 2" descr="D:\10 Western Turkey\Ephesus\Ephesus civic agora, tb041405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0" y="1340768"/>
            <a:ext cx="76882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1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EINSTIGE HAFENSTRASSE</a:t>
            </a:r>
            <a:endParaRPr lang="de-CH" sz="3600" b="1" dirty="0"/>
          </a:p>
        </p:txBody>
      </p:sp>
      <p:pic>
        <p:nvPicPr>
          <p:cNvPr id="58370" name="Picture 2" descr="D:\10 Western Turkey\Ephesus\Ephesus theater with Harbor Street, Arcadian Way, tb010501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1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STANDORT DES ARTEMISTEMPELS</a:t>
            </a:r>
            <a:endParaRPr lang="de-CH" sz="3600" b="1" dirty="0"/>
          </a:p>
        </p:txBody>
      </p:sp>
      <p:pic>
        <p:nvPicPr>
          <p:cNvPr id="57346" name="Picture 2" descr="D:\10 Western Turkey\Ephesus\Ephesus Temple of Artemis ruins, tb010501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24" y="1340768"/>
            <a:ext cx="6725160" cy="504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2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THEATER VON EPHESUS</a:t>
            </a:r>
            <a:endParaRPr lang="de-CH" sz="3600" b="1" dirty="0"/>
          </a:p>
        </p:txBody>
      </p:sp>
      <p:pic>
        <p:nvPicPr>
          <p:cNvPr id="56322" name="Picture 2" descr="D:\10 Western Turkey\Ephesus\Ephesus Great Theater, tb041405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0" y="1268760"/>
            <a:ext cx="76882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1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DRITTE MISSIONSREISE</a:t>
            </a:r>
            <a:endParaRPr lang="de-CH" sz="3600" b="1" dirty="0"/>
          </a:p>
        </p:txBody>
      </p:sp>
      <p:pic>
        <p:nvPicPr>
          <p:cNvPr id="23554" name="Picture 2" descr="http://www.bible-history.com/maps/images/acts-pauls-thir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96744" cy="52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5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ÜBERRESTE DES HAFENS VON MILET</a:t>
            </a:r>
            <a:endParaRPr lang="de-CH" sz="3600" b="1" dirty="0"/>
          </a:p>
        </p:txBody>
      </p:sp>
      <p:pic>
        <p:nvPicPr>
          <p:cNvPr id="59394" name="Picture 2" descr="D:\10 Western Turkey\Miletus\Miletus Lion Harbor monument, tb010401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14" y="1259457"/>
            <a:ext cx="7020380" cy="52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5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20,32: </a:t>
            </a:r>
            <a:r>
              <a:rPr lang="de-CH" sz="4000" b="1" dirty="0"/>
              <a:t>Und nun übergebe ich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euch </a:t>
            </a:r>
            <a:r>
              <a:rPr lang="de-CH" sz="4000" b="1" dirty="0"/>
              <a:t>Gott und dem Wort seiner Gnade, das die Kraft hat, euch </a:t>
            </a:r>
            <a:r>
              <a:rPr lang="de-CH" sz="4000" b="1" dirty="0" err="1" smtClean="0"/>
              <a:t>aufzu</a:t>
            </a:r>
            <a:r>
              <a:rPr lang="de-CH" sz="4000" b="1" dirty="0" smtClean="0"/>
              <a:t>-erbauen </a:t>
            </a:r>
            <a:r>
              <a:rPr lang="de-CH" sz="4000" b="1" dirty="0"/>
              <a:t>und ein Erbteil zu geben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unter </a:t>
            </a:r>
            <a:r>
              <a:rPr lang="de-CH" sz="4000" b="1" dirty="0"/>
              <a:t>allen Geheiligten.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DRITTE MISSIONSREISE</a:t>
            </a:r>
            <a:endParaRPr lang="de-CH" sz="3600" b="1" dirty="0"/>
          </a:p>
        </p:txBody>
      </p:sp>
      <p:pic>
        <p:nvPicPr>
          <p:cNvPr id="23554" name="Picture 2" descr="http://www.bible-history.com/maps/images/acts-pauls-third-missionary-jour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96744" cy="52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8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   1.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2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PATARA</a:t>
            </a:r>
            <a:endParaRPr lang="de-CH" sz="3600" b="1" dirty="0"/>
          </a:p>
        </p:txBody>
      </p:sp>
      <p:pic>
        <p:nvPicPr>
          <p:cNvPr id="60418" name="Picture 2" descr="D:\10 Western Turkey\Patara\Patara ancient city and harbor from north, tb062306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71179" cy="50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4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/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9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BURG ANTONIA (MODELL)</a:t>
            </a:r>
            <a:endParaRPr lang="de-CH" sz="3600" b="1" dirty="0"/>
          </a:p>
        </p:txBody>
      </p:sp>
      <p:pic>
        <p:nvPicPr>
          <p:cNvPr id="61442" name="Picture 2" descr="https://upload.wikimedia.org/wikipedia/commons/thumb/b/b6/Jerusalem_Modell_BW_4.JPG/1280px-Jerusalem_Modell_B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321465" cy="489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508104" y="404664"/>
            <a:ext cx="3312368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APOSTEL PAULUS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92080" y="6228020"/>
            <a:ext cx="330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Rembrandt (1657)</a:t>
            </a:r>
            <a:endParaRPr lang="de-CH" b="1" dirty="0"/>
          </a:p>
        </p:txBody>
      </p:sp>
      <p:pic>
        <p:nvPicPr>
          <p:cNvPr id="78850" name="Picture 2" descr="https://upload.wikimedia.org/wikipedia/commons/thumb/a/a9/Saint_Paul%2C_Rembrandt_van_Rijn_%28and_Workshop%3F%29%2C_c._1657.jpg/800px-Saint_Paul%2C_Rembrandt_van_Rijn_%28and_Workshop%3F%29%2C_c._1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0130"/>
            <a:ext cx="4781235" cy="60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8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HAFEN VON CAESAREA</a:t>
            </a:r>
            <a:endParaRPr lang="de-CH" sz="3600" b="1" dirty="0"/>
          </a:p>
        </p:txBody>
      </p:sp>
      <p:pic>
        <p:nvPicPr>
          <p:cNvPr id="35841" name="Picture 1" descr="D:\02 Samaria and the Center\Caesarea\Caesarea harbor, tb052508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0840" cy="506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1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24127" y="403241"/>
            <a:ext cx="3091837" cy="118884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IM GEFÄNGNIS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508104" y="6228020"/>
            <a:ext cx="318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smtClean="0"/>
              <a:t>Rembrandt (1627)</a:t>
            </a:r>
            <a:endParaRPr lang="de-CH" b="1" dirty="0"/>
          </a:p>
        </p:txBody>
      </p:sp>
      <p:pic>
        <p:nvPicPr>
          <p:cNvPr id="11266" name="Picture 2" descr="St. Paul in Prison - Rembran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8" y="399418"/>
            <a:ext cx="4999720" cy="608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6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STATTHALTER FELIX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11560" y="6165304"/>
            <a:ext cx="791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Promptuarii</a:t>
            </a:r>
            <a:r>
              <a:rPr lang="de-CH" b="1" dirty="0" smtClean="0"/>
              <a:t> </a:t>
            </a:r>
            <a:r>
              <a:rPr lang="de-CH" b="1" dirty="0" err="1" smtClean="0"/>
              <a:t>Iconum</a:t>
            </a:r>
            <a:r>
              <a:rPr lang="de-CH" b="1" dirty="0" smtClean="0"/>
              <a:t> </a:t>
            </a:r>
            <a:r>
              <a:rPr lang="de-CH" b="1" dirty="0" err="1" smtClean="0"/>
              <a:t>Insigniorum</a:t>
            </a:r>
            <a:r>
              <a:rPr lang="de-CH" b="1" dirty="0" smtClean="0"/>
              <a:t> (1553)</a:t>
            </a:r>
            <a:endParaRPr lang="de-CH" b="1" dirty="0"/>
          </a:p>
        </p:txBody>
      </p:sp>
      <p:pic>
        <p:nvPicPr>
          <p:cNvPr id="80898" name="Picture 2" descr="https://upload.wikimedia.org/wikipedia/commons/2/26/Antonius_F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84" y="1268760"/>
            <a:ext cx="4719439" cy="47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0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23,11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CH" sz="4000" b="1" dirty="0"/>
              <a:t>Sei guten Mutes! Denn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wie </a:t>
            </a:r>
            <a:r>
              <a:rPr lang="de-CH" sz="4000" b="1" dirty="0"/>
              <a:t>du meine Sache in Jerusalem bezeugt hast, so musst du sie auch in Rom bezeugen.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5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ABFAHRT AUS CAESAREA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15640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Jan Brueghel der Ältere (1596)</a:t>
            </a:r>
            <a:endParaRPr lang="de-CH" b="1" dirty="0"/>
          </a:p>
        </p:txBody>
      </p:sp>
      <p:pic>
        <p:nvPicPr>
          <p:cNvPr id="40962" name="Picture 2" descr="Harbor Scene with St. Paul's Departure from Caesarea - Jan Brueghel the Elder - Google Cultural Instit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2" y="1196752"/>
            <a:ext cx="7624960" cy="50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REISE NACH ROM</a:t>
            </a:r>
            <a:endParaRPr lang="de-CH" sz="3600" b="1" dirty="0"/>
          </a:p>
        </p:txBody>
      </p:sp>
      <p:pic>
        <p:nvPicPr>
          <p:cNvPr id="24578" name="Picture 2" descr="http://www.bible-history.com/maps/images/acts-pauls-voyage-to-ro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5" y="1302409"/>
            <a:ext cx="725505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5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STRASSE IM ANTIKEN TARSUS</a:t>
            </a:r>
            <a:endParaRPr lang="de-CH" sz="3600" b="1" dirty="0"/>
          </a:p>
        </p:txBody>
      </p:sp>
      <p:pic>
        <p:nvPicPr>
          <p:cNvPr id="5122" name="Picture 2" descr="D:\09 Eastern and Central Turkey\Tarsus\Tarsus city street, tb123000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268760"/>
            <a:ext cx="6810327" cy="51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5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GUTHAFEN</a:t>
            </a:r>
            <a:endParaRPr lang="de-CH" sz="3600" b="1" dirty="0"/>
          </a:p>
        </p:txBody>
      </p:sp>
      <p:pic>
        <p:nvPicPr>
          <p:cNvPr id="81922" name="Picture 2" descr="D:\13 Cyprus and Crete\Crete\Fair Havens\Fair Havens and Lasea from west, tb04120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2" y="1340768"/>
            <a:ext cx="6696344" cy="5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4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REISE NACH ROM</a:t>
            </a:r>
            <a:endParaRPr lang="de-CH" sz="3600" b="1" dirty="0"/>
          </a:p>
        </p:txBody>
      </p:sp>
      <p:pic>
        <p:nvPicPr>
          <p:cNvPr id="24578" name="Picture 2" descr="http://www.bible-history.com/maps/images/acts-pauls-voyage-to-ro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5" y="1302409"/>
            <a:ext cx="725505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1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INSEL MALTA</a:t>
            </a:r>
            <a:endParaRPr lang="de-CH" sz="3600" b="1" dirty="0"/>
          </a:p>
        </p:txBody>
      </p:sp>
      <p:pic>
        <p:nvPicPr>
          <p:cNvPr id="82946" name="Picture 2" descr="D:\14 Italy and Malta\Malta\Scenes of Malta\Malta southeastern end of island aerial from east, tb111905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06" y="1387241"/>
            <a:ext cx="7472196" cy="49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 REISE NACH ROM</a:t>
            </a:r>
            <a:endParaRPr lang="de-CH" sz="3600" b="1" dirty="0"/>
          </a:p>
        </p:txBody>
      </p:sp>
      <p:pic>
        <p:nvPicPr>
          <p:cNvPr id="24578" name="Picture 2" descr="http://www.bible-history.com/maps/images/acts-pauls-voyage-to-ro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5" y="1302409"/>
            <a:ext cx="725505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0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HAFEN VON PUTEOLI</a:t>
            </a:r>
            <a:endParaRPr lang="de-CH" sz="3600" b="1" dirty="0"/>
          </a:p>
        </p:txBody>
      </p:sp>
      <p:pic>
        <p:nvPicPr>
          <p:cNvPr id="83970" name="Picture 2" descr="D:\14 Italy and Malta\Italy\Puteoli\Puteoli harbor from northwest, tb111705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2" y="1340768"/>
            <a:ext cx="75799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Die Missionsreisen des Paulus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900" b="1" dirty="0"/>
              <a:t/>
            </a:r>
            <a:br>
              <a:rPr lang="de-CH" sz="900" b="1" dirty="0"/>
            </a:br>
            <a:r>
              <a:rPr lang="de-CH" sz="3600" b="1" dirty="0" smtClean="0"/>
              <a:t>   1. </a:t>
            </a:r>
            <a:r>
              <a:rPr lang="de-CH" sz="3600" b="1" dirty="0" smtClean="0"/>
              <a:t>Die Lebenswende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2. Die </a:t>
            </a:r>
            <a:r>
              <a:rPr lang="de-CH" sz="3600" b="1" dirty="0" smtClean="0"/>
              <a:t>erste Missionsreise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/>
              <a:t>   </a:t>
            </a:r>
            <a:r>
              <a:rPr lang="de-CH" sz="3600" b="1" dirty="0" smtClean="0"/>
              <a:t>3. </a:t>
            </a:r>
            <a:r>
              <a:rPr lang="de-CH" sz="3600" b="1" dirty="0" smtClean="0"/>
              <a:t>Die zweite Missionsreise</a:t>
            </a:r>
            <a:br>
              <a:rPr lang="de-CH" sz="3600" b="1" dirty="0" smtClean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de-CH" sz="3600" b="1" dirty="0" smtClean="0"/>
              <a:t>4. </a:t>
            </a:r>
            <a:r>
              <a:rPr lang="de-CH" sz="3600" b="1" dirty="0"/>
              <a:t>Die dritte Missionsreise</a:t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/>
              <a:t>   </a:t>
            </a:r>
            <a:r>
              <a:rPr lang="de-CH" sz="3600" b="1" dirty="0" smtClean="0"/>
              <a:t>5. Gefangenschaft und Romreise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9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1800" b="1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Schlusswort</a:t>
            </a:r>
            <a:endParaRPr lang="de-C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3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940152" y="404664"/>
            <a:ext cx="2880320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PAULUS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796136" y="6228020"/>
            <a:ext cx="287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Jan </a:t>
            </a:r>
            <a:r>
              <a:rPr lang="de-CH" b="1" dirty="0" err="1" smtClean="0"/>
              <a:t>Lievens</a:t>
            </a:r>
            <a:r>
              <a:rPr lang="de-CH" b="1" dirty="0" smtClean="0"/>
              <a:t> (1627-29)</a:t>
            </a:r>
            <a:endParaRPr lang="de-CH" b="1" dirty="0"/>
          </a:p>
        </p:txBody>
      </p:sp>
      <p:pic>
        <p:nvPicPr>
          <p:cNvPr id="38914" name="Picture 2" descr="Jan Lievens, Painting of St Paul, ca. 1627-29. Oil on canvas. Nationalmuseum Swe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9" y="396594"/>
            <a:ext cx="5395529" cy="61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FORUM ROMANUM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55543" y="5244542"/>
            <a:ext cx="832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BeBo86 (CC-BY-SA 3.0)</a:t>
            </a:r>
            <a:endParaRPr lang="de-CH" b="1" dirty="0"/>
          </a:p>
        </p:txBody>
      </p:sp>
      <p:pic>
        <p:nvPicPr>
          <p:cNvPr id="86018" name="Picture 2" descr="https://upload.wikimedia.org/wikipedia/commons/thumb/d/d7/Forum_romanum_6k_%285760x2097%29.jpg/1920px-Forum_romanum_6k_%285760x209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3" y="2204864"/>
            <a:ext cx="830492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2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chemeClr val="bg1">
                    <a:lumMod val="50000"/>
                  </a:schemeClr>
                </a:solidFill>
              </a:rPr>
              <a:t>Apg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 28,31</a:t>
            </a:r>
            <a:r>
              <a:rPr lang="de-CH" sz="4000" b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CH" sz="4000" b="1" dirty="0"/>
              <a:t>Er predigte das Reich Gottes und lehrte die Dinge, die den Herrn Jesus Christus betreffen, mit aller Freimütigkeit ungehindert</a:t>
            </a:r>
            <a:r>
              <a:rPr lang="de-CH" sz="4000" b="1" dirty="0" smtClean="0"/>
              <a:t>.</a:t>
            </a:r>
            <a:endParaRPr lang="de-CH" sz="4000" b="1" dirty="0"/>
          </a:p>
        </p:txBody>
      </p:sp>
      <p:pic>
        <p:nvPicPr>
          <p:cNvPr id="2" name="Picture 2" descr="D:\10 Western Turkey\Miletus\Miletus Lion Harbor monument, tb01040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3" b="14597"/>
          <a:stretch/>
        </p:blipFill>
        <p:spPr bwMode="auto">
          <a:xfrm>
            <a:off x="539613" y="3947570"/>
            <a:ext cx="81077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0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Die Missionsreisen des Paulus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(Bibelkurs, Teil 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/24</a:t>
            </a:r>
            <a:r>
              <a:rPr lang="de-CH" sz="36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6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STEINIGUNG DES STEPHANUS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Paolo Uccello (1435)</a:t>
            </a:r>
            <a:endParaRPr lang="de-CH" b="1" dirty="0"/>
          </a:p>
        </p:txBody>
      </p:sp>
      <p:pic>
        <p:nvPicPr>
          <p:cNvPr id="6146" name="Picture 2" descr="https://upload.wikimedia.org/wikipedia/commons/f/f9/Paolo_Uccello_-_Stoning_of_St_Stephen_-_WGA23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82" y="1313568"/>
            <a:ext cx="6301243" cy="492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4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284"/>
  <p:tag name="ORIGINAL_AUDIO_FILEPATH" val="C:\Users\Colombo.Perm\Documents\001 FILES\001 HANS\02 EGW\03 BIBELKURS\09 AUDIO-DATEIEN\160208_19_Bibelkurs_19.mp3"/>
  <p:tag name="ELAPSEDTIME" val="1580.202"/>
  <p:tag name="ARTICULATE_TITLE_TAG" val="Der Dienst der Apostel"/>
  <p:tag name="ARTICULATE_NAV_LEVEL" val="1"/>
  <p:tag name="ARTICULATE_SLIDE_PRESENTER_GUID" val="c70cd4b4-ec15-41dd-8d4b-438835bbc59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284"/>
  <p:tag name="ORIGINAL_AUDIO_FILEPATH" val="C:\Users\Colombo.Perm\Documents\001 FILES\001 HANS\02 EGW\03 BIBELKURS\09 AUDIO-DATEIEN\160208_19_Bibelkurs_19.mp3"/>
  <p:tag name="ELAPSEDTIME" val="1580.202"/>
  <p:tag name="ARTICULATE_TITLE_TAG" val="Der Dienst der Apostel"/>
  <p:tag name="ARTICULATE_NAV_LEVEL" val="1"/>
  <p:tag name="ARTICULATE_SLIDE_PRESENTER_GUID" val="c70cd4b4-ec15-41dd-8d4b-438835bbc59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Bildschirmpräsentation (4:3)</PresentationFormat>
  <Paragraphs>113</Paragraphs>
  <Slides>89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89</vt:i4>
      </vt:variant>
    </vt:vector>
  </HeadingPairs>
  <TitlesOfParts>
    <vt:vector size="90" baseType="lpstr">
      <vt:lpstr>Larissa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Missionsreisen des Paulus     Einleitung     1. Die Lebenswende     2. Die erste Missionsreise     3. Die zweite Missionsreise     4. Die dritte Missionsreise     5. Gefangenschaft und Romreise       Schlusswort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824</cp:revision>
  <dcterms:created xsi:type="dcterms:W3CDTF">2012-03-09T15:08:16Z</dcterms:created>
  <dcterms:modified xsi:type="dcterms:W3CDTF">2016-03-09T14:57:18Z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3024D740-B6D7-4D4A-9C51-C6234B5A1F9F</vt:lpwstr>
  </property>
  <property fmtid="{D5CDD505-2E9C-101B-9397-08002B2CF9AE}" pid="3" name="ArticulatePath">
    <vt:lpwstr>BIBELKURS TEIL 09</vt:lpwstr>
  </property>
</Properties>
</file>