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0"/>
  </p:notesMasterIdLst>
  <p:sldIdLst>
    <p:sldId id="2467" r:id="rId2"/>
    <p:sldId id="1267" r:id="rId3"/>
    <p:sldId id="2383" r:id="rId4"/>
    <p:sldId id="2384" r:id="rId5"/>
    <p:sldId id="2392" r:id="rId6"/>
    <p:sldId id="2393" r:id="rId7"/>
    <p:sldId id="2430" r:id="rId8"/>
    <p:sldId id="2394" r:id="rId9"/>
    <p:sldId id="2395" r:id="rId10"/>
    <p:sldId id="2391" r:id="rId11"/>
    <p:sldId id="2390" r:id="rId12"/>
    <p:sldId id="2398" r:id="rId13"/>
    <p:sldId id="2399" r:id="rId14"/>
    <p:sldId id="2400" r:id="rId15"/>
    <p:sldId id="2401" r:id="rId16"/>
    <p:sldId id="2402" r:id="rId17"/>
    <p:sldId id="2403" r:id="rId18"/>
    <p:sldId id="2404" r:id="rId19"/>
    <p:sldId id="2405" r:id="rId20"/>
    <p:sldId id="2406" r:id="rId21"/>
    <p:sldId id="2407" r:id="rId22"/>
    <p:sldId id="2408" r:id="rId23"/>
    <p:sldId id="2409" r:id="rId24"/>
    <p:sldId id="2410" r:id="rId25"/>
    <p:sldId id="2415" r:id="rId26"/>
    <p:sldId id="2412" r:id="rId27"/>
    <p:sldId id="2414" r:id="rId28"/>
    <p:sldId id="2416" r:id="rId29"/>
    <p:sldId id="2417" r:id="rId30"/>
    <p:sldId id="2418" r:id="rId31"/>
    <p:sldId id="2413" r:id="rId32"/>
    <p:sldId id="2419" r:id="rId33"/>
    <p:sldId id="2420" r:id="rId34"/>
    <p:sldId id="2421" r:id="rId35"/>
    <p:sldId id="2422" r:id="rId36"/>
    <p:sldId id="2423" r:id="rId37"/>
    <p:sldId id="2424" r:id="rId38"/>
    <p:sldId id="2425" r:id="rId39"/>
    <p:sldId id="2426" r:id="rId40"/>
    <p:sldId id="2427" r:id="rId41"/>
    <p:sldId id="2428" r:id="rId42"/>
    <p:sldId id="2429" r:id="rId43"/>
    <p:sldId id="2431" r:id="rId44"/>
    <p:sldId id="2432" r:id="rId45"/>
    <p:sldId id="2433" r:id="rId46"/>
    <p:sldId id="2434" r:id="rId47"/>
    <p:sldId id="2437" r:id="rId48"/>
    <p:sldId id="2435" r:id="rId49"/>
    <p:sldId id="2436" r:id="rId50"/>
    <p:sldId id="2438" r:id="rId51"/>
    <p:sldId id="2439" r:id="rId52"/>
    <p:sldId id="2440" r:id="rId53"/>
    <p:sldId id="2441" r:id="rId54"/>
    <p:sldId id="2442" r:id="rId55"/>
    <p:sldId id="2443" r:id="rId56"/>
    <p:sldId id="2444" r:id="rId57"/>
    <p:sldId id="2445" r:id="rId58"/>
    <p:sldId id="2446" r:id="rId59"/>
    <p:sldId id="2447" r:id="rId60"/>
    <p:sldId id="2448" r:id="rId61"/>
    <p:sldId id="2449" r:id="rId62"/>
    <p:sldId id="2450" r:id="rId63"/>
    <p:sldId id="2451" r:id="rId64"/>
    <p:sldId id="2452" r:id="rId65"/>
    <p:sldId id="2453" r:id="rId66"/>
    <p:sldId id="2454" r:id="rId67"/>
    <p:sldId id="2455" r:id="rId68"/>
    <p:sldId id="2456" r:id="rId69"/>
    <p:sldId id="2457" r:id="rId70"/>
    <p:sldId id="2458" r:id="rId71"/>
    <p:sldId id="2459" r:id="rId72"/>
    <p:sldId id="2460" r:id="rId73"/>
    <p:sldId id="2461" r:id="rId74"/>
    <p:sldId id="2462" r:id="rId75"/>
    <p:sldId id="2463" r:id="rId76"/>
    <p:sldId id="2397" r:id="rId77"/>
    <p:sldId id="2464" r:id="rId78"/>
    <p:sldId id="2466" r:id="rId79"/>
  </p:sldIdLst>
  <p:sldSz cx="9144000" cy="6858000" type="screen4x3"/>
  <p:notesSz cx="6858000" cy="9144000"/>
  <p:custDataLst>
    <p:tags r:id="rId81"/>
  </p:custDataLst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76361"/>
    <a:srgbClr val="24A824"/>
    <a:srgbClr val="4172AD"/>
    <a:srgbClr val="AF602F"/>
    <a:srgbClr val="CB733D"/>
    <a:srgbClr val="00729A"/>
    <a:srgbClr val="0097CC"/>
    <a:srgbClr val="609729"/>
    <a:srgbClr val="476F1F"/>
    <a:srgbClr val="82C93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29" autoAdjust="0"/>
    <p:restoredTop sz="96625" autoAdjust="0"/>
  </p:normalViewPr>
  <p:slideViewPr>
    <p:cSldViewPr>
      <p:cViewPr>
        <p:scale>
          <a:sx n="66" d="100"/>
          <a:sy n="66" d="100"/>
        </p:scale>
        <p:origin x="-1482" y="-21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84" Type="http://schemas.openxmlformats.org/officeDocument/2006/relationships/theme" Target="theme/theme1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presProps" Target="presProps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notesMaster" Target="notesMasters/notesMaster1.xml"/><Relationship Id="rId85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tags" Target="tags/tag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CH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1D1536D-805F-47C1-9BEF-146DAAF530B2}" type="datetimeFigureOut">
              <a:rPr lang="de-CH" smtClean="0"/>
              <a:t>07.04.2016</a:t>
            </a:fld>
            <a:endParaRPr lang="de-CH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CH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CH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CBF2070-640A-4AA7-BA6A-F44ABBD2395B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5829700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Formatvorlage des Untertitelmasters durch Klicken bearbeiten</a:t>
            </a:r>
            <a:endParaRPr lang="de-CH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6FF733-3633-4AA1-8CB5-DFD81F281CB4}" type="datetimeFigureOut">
              <a:rPr lang="de-CH" smtClean="0"/>
              <a:t>07.04.2016</a:t>
            </a:fld>
            <a:endParaRPr lang="de-CH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736C1B-9500-432E-A019-BBBB3377A08B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6194443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6FF733-3633-4AA1-8CB5-DFD81F281CB4}" type="datetimeFigureOut">
              <a:rPr lang="de-CH" smtClean="0"/>
              <a:t>07.04.2016</a:t>
            </a:fld>
            <a:endParaRPr lang="de-CH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736C1B-9500-432E-A019-BBBB3377A08B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6078958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6FF733-3633-4AA1-8CB5-DFD81F281CB4}" type="datetimeFigureOut">
              <a:rPr lang="de-CH" smtClean="0"/>
              <a:t>07.04.2016</a:t>
            </a:fld>
            <a:endParaRPr lang="de-CH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736C1B-9500-432E-A019-BBBB3377A08B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6294402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6FF733-3633-4AA1-8CB5-DFD81F281CB4}" type="datetimeFigureOut">
              <a:rPr lang="de-CH" smtClean="0"/>
              <a:t>07.04.2016</a:t>
            </a:fld>
            <a:endParaRPr lang="de-CH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736C1B-9500-432E-A019-BBBB3377A08B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8027995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6FF733-3633-4AA1-8CB5-DFD81F281CB4}" type="datetimeFigureOut">
              <a:rPr lang="de-CH" smtClean="0"/>
              <a:t>07.04.2016</a:t>
            </a:fld>
            <a:endParaRPr lang="de-CH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736C1B-9500-432E-A019-BBBB3377A08B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6553134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6FF733-3633-4AA1-8CB5-DFD81F281CB4}" type="datetimeFigureOut">
              <a:rPr lang="de-CH" smtClean="0"/>
              <a:t>07.04.2016</a:t>
            </a:fld>
            <a:endParaRPr lang="de-CH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736C1B-9500-432E-A019-BBBB3377A08B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8533565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6FF733-3633-4AA1-8CB5-DFD81F281CB4}" type="datetimeFigureOut">
              <a:rPr lang="de-CH" smtClean="0"/>
              <a:t>07.04.2016</a:t>
            </a:fld>
            <a:endParaRPr lang="de-CH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736C1B-9500-432E-A019-BBBB3377A08B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4368404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6FF733-3633-4AA1-8CB5-DFD81F281CB4}" type="datetimeFigureOut">
              <a:rPr lang="de-CH" smtClean="0"/>
              <a:t>07.04.2016</a:t>
            </a:fld>
            <a:endParaRPr lang="de-CH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736C1B-9500-432E-A019-BBBB3377A08B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9152288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6FF733-3633-4AA1-8CB5-DFD81F281CB4}" type="datetimeFigureOut">
              <a:rPr lang="de-CH" smtClean="0"/>
              <a:t>07.04.2016</a:t>
            </a:fld>
            <a:endParaRPr lang="de-CH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736C1B-9500-432E-A019-BBBB3377A08B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0620819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6FF733-3633-4AA1-8CB5-DFD81F281CB4}" type="datetimeFigureOut">
              <a:rPr lang="de-CH" smtClean="0"/>
              <a:t>07.04.2016</a:t>
            </a:fld>
            <a:endParaRPr lang="de-CH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736C1B-9500-432E-A019-BBBB3377A08B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3286002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CH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6FF733-3633-4AA1-8CB5-DFD81F281CB4}" type="datetimeFigureOut">
              <a:rPr lang="de-CH" smtClean="0"/>
              <a:t>07.04.2016</a:t>
            </a:fld>
            <a:endParaRPr lang="de-CH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736C1B-9500-432E-A019-BBBB3377A08B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6816302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6FF733-3633-4AA1-8CB5-DFD81F281CB4}" type="datetimeFigureOut">
              <a:rPr lang="de-CH" smtClean="0"/>
              <a:t>07.04.2016</a:t>
            </a:fld>
            <a:endParaRPr lang="de-CH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CH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736C1B-9500-432E-A019-BBBB3377A08B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4007809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8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9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0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5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6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gif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8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9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0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4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gif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3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4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5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6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8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9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40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5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41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4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43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44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45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gif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46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47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48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49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50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6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51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5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53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54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gif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55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56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57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58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59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60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7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gif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61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62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63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64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65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66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gif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67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68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69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70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8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71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72.xm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73.xml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74.xml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75.xml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76.xml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77.xml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78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7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/>
          <p:cNvSpPr txBox="1"/>
          <p:nvPr/>
        </p:nvSpPr>
        <p:spPr>
          <a:xfrm>
            <a:off x="611560" y="2522634"/>
            <a:ext cx="7920880" cy="1812731"/>
          </a:xfrm>
          <a:prstGeom prst="rect">
            <a:avLst/>
          </a:prstGeom>
          <a:solidFill>
            <a:schemeClr val="accent6">
              <a:lumMod val="75000"/>
              <a:alpha val="10000"/>
            </a:schemeClr>
          </a:solidFill>
        </p:spPr>
        <p:txBody>
          <a:bodyPr wrap="square" tIns="288000" bIns="288000" rtlCol="0">
            <a:spAutoFit/>
          </a:bodyPr>
          <a:lstStyle/>
          <a:p>
            <a:pPr algn="ctr"/>
            <a:r>
              <a:rPr lang="de-CH" sz="4400" b="1" dirty="0" smtClean="0"/>
              <a:t>Die Paulusbriefe (1/2)</a:t>
            </a:r>
          </a:p>
          <a:p>
            <a:pPr algn="ctr"/>
            <a:r>
              <a:rPr lang="de-CH" sz="3600" b="1" dirty="0" smtClean="0">
                <a:solidFill>
                  <a:srgbClr val="C76361"/>
                </a:solidFill>
              </a:rPr>
              <a:t>(Bibelkurs, Teil 21/24)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5627186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12214">
        <p:fade/>
      </p:transition>
    </mc:Choice>
    <mc:Fallback xmlns="">
      <p:transition spd="med" advTm="12214">
        <p:fade/>
      </p:transition>
    </mc:Fallback>
  </mc:AlternateContent>
  <p:timing>
    <p:tnLst>
      <p:par>
        <p:cTn id="1" dur="indefinite" restart="never" nodeType="tmRoot"/>
      </p:par>
    </p:tnLst>
  </p:timing>
  <p:extLst mod="1">
    <p:ext uri="{E180D4A7-C9FB-4DFB-919C-405C955672EB}">
      <p14:showEvtLst xmlns:p14="http://schemas.microsoft.com/office/powerpoint/2010/main">
        <p14:playEvt time="0" objId="3"/>
      </p14:showEvtLst>
    </p:ext>
  </p:extLs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1"/>
          <p:cNvSpPr txBox="1">
            <a:spLocks/>
          </p:cNvSpPr>
          <p:nvPr/>
        </p:nvSpPr>
        <p:spPr>
          <a:xfrm>
            <a:off x="395536" y="404664"/>
            <a:ext cx="8424936" cy="612068"/>
          </a:xfrm>
          <a:prstGeom prst="rect">
            <a:avLst/>
          </a:prstGeom>
          <a:solidFill>
            <a:srgbClr val="FFFFFF">
              <a:alpha val="60000"/>
            </a:srgbClr>
          </a:solidFill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CH" sz="3600" b="1" dirty="0" smtClean="0"/>
              <a:t>PAULUS SCHREIBT SEINE BRIEFE</a:t>
            </a:r>
            <a:endParaRPr lang="de-CH" sz="3600" b="1" dirty="0"/>
          </a:p>
        </p:txBody>
      </p:sp>
      <p:sp>
        <p:nvSpPr>
          <p:cNvPr id="5" name="Textfeld 4"/>
          <p:cNvSpPr txBox="1"/>
          <p:nvPr/>
        </p:nvSpPr>
        <p:spPr>
          <a:xfrm>
            <a:off x="323528" y="6165304"/>
            <a:ext cx="84969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CH" b="1" dirty="0" smtClean="0"/>
              <a:t>Bild: Valentin de </a:t>
            </a:r>
            <a:r>
              <a:rPr lang="de-CH" b="1" dirty="0" err="1" smtClean="0"/>
              <a:t>Boulogne</a:t>
            </a:r>
            <a:r>
              <a:rPr lang="de-CH" b="1" dirty="0" smtClean="0"/>
              <a:t> (um 1620)</a:t>
            </a:r>
            <a:endParaRPr lang="de-CH" b="1" dirty="0"/>
          </a:p>
        </p:txBody>
      </p:sp>
      <p:pic>
        <p:nvPicPr>
          <p:cNvPr id="5122" name="Picture 2" descr="https://upload.wikimedia.org/wikipedia/commons/e/ec/File%22-Saint_Paul_Writing_His_Epistles%22_by_Valentin_de_Boulogn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1332564"/>
            <a:ext cx="6336704" cy="47075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4151294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eck 2"/>
          <p:cNvSpPr/>
          <p:nvPr/>
        </p:nvSpPr>
        <p:spPr>
          <a:xfrm>
            <a:off x="453592" y="446783"/>
            <a:ext cx="3528392" cy="6018737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6" name="Titel 1"/>
          <p:cNvSpPr txBox="1">
            <a:spLocks/>
          </p:cNvSpPr>
          <p:nvPr/>
        </p:nvSpPr>
        <p:spPr>
          <a:xfrm>
            <a:off x="4283968" y="446221"/>
            <a:ext cx="4459989" cy="1225559"/>
          </a:xfrm>
          <a:prstGeom prst="rect">
            <a:avLst/>
          </a:prstGeom>
          <a:solidFill>
            <a:srgbClr val="FFFFFF">
              <a:alpha val="60000"/>
            </a:srgbClr>
          </a:solidFill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CH" sz="3600" b="1" dirty="0" smtClean="0"/>
              <a:t>ÜBERSICHT ÜBER </a:t>
            </a:r>
            <a:br>
              <a:rPr lang="de-CH" sz="3600" b="1" dirty="0" smtClean="0"/>
            </a:br>
            <a:r>
              <a:rPr lang="de-CH" sz="3600" b="1" dirty="0" smtClean="0"/>
              <a:t>DIE PAULUSBRIEFE</a:t>
            </a:r>
            <a:endParaRPr lang="de-CH" sz="3600" b="1" dirty="0"/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082" y="664230"/>
            <a:ext cx="3118392" cy="55646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083925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413792" y="476672"/>
            <a:ext cx="8280920" cy="5904656"/>
          </a:xfrm>
        </p:spPr>
        <p:txBody>
          <a:bodyPr anchor="t">
            <a:normAutofit/>
          </a:bodyPr>
          <a:lstStyle/>
          <a:p>
            <a:pPr algn="l"/>
            <a:r>
              <a:rPr lang="de-CH" b="1" dirty="0" smtClean="0"/>
              <a:t>Die Paulusbriefe (1/2)</a:t>
            </a:r>
            <a:br>
              <a:rPr lang="de-CH" b="1" dirty="0" smtClean="0"/>
            </a:br>
            <a:r>
              <a:rPr lang="de-CH" sz="3600" b="1" dirty="0">
                <a:solidFill>
                  <a:schemeClr val="accent1">
                    <a:lumMod val="75000"/>
                  </a:schemeClr>
                </a:solidFill>
              </a:rPr>
              <a:t/>
            </a:r>
            <a:br>
              <a:rPr lang="de-CH" sz="3600" b="1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de-CH" sz="3600" b="1" dirty="0" smtClean="0">
                <a:solidFill>
                  <a:srgbClr val="C76361"/>
                </a:solidFill>
              </a:rPr>
              <a:t>   </a:t>
            </a:r>
            <a:r>
              <a:rPr lang="de-CH" sz="3600" b="1" dirty="0" smtClean="0"/>
              <a:t>Einleitung</a:t>
            </a:r>
            <a:br>
              <a:rPr lang="de-CH" sz="3600" b="1" dirty="0" smtClean="0"/>
            </a:br>
            <a:r>
              <a:rPr lang="de-CH" sz="900" b="1" dirty="0"/>
              <a:t/>
            </a:r>
            <a:br>
              <a:rPr lang="de-CH" sz="900" b="1" dirty="0"/>
            </a:br>
            <a:r>
              <a:rPr lang="de-CH" sz="3600" b="1" dirty="0" smtClean="0"/>
              <a:t>   1. Die neutestamentlichen Briefe</a:t>
            </a:r>
            <a:br>
              <a:rPr lang="de-CH" sz="3600" b="1" dirty="0" smtClean="0"/>
            </a:br>
            <a:r>
              <a:rPr lang="de-CH" sz="900" b="1" dirty="0" smtClean="0"/>
              <a:t/>
            </a:r>
            <a:br>
              <a:rPr lang="de-CH" sz="900" b="1" dirty="0" smtClean="0"/>
            </a:br>
            <a:r>
              <a:rPr lang="de-CH" sz="3600" b="1" dirty="0" smtClean="0">
                <a:solidFill>
                  <a:schemeClr val="accent4">
                    <a:lumMod val="75000"/>
                  </a:schemeClr>
                </a:solidFill>
              </a:rPr>
              <a:t>   </a:t>
            </a:r>
            <a:r>
              <a:rPr lang="de-CH" sz="3600" b="1" dirty="0" smtClean="0">
                <a:solidFill>
                  <a:srgbClr val="C76361"/>
                </a:solidFill>
              </a:rPr>
              <a:t>2. Die frühen Paulusbriefe</a:t>
            </a:r>
            <a:br>
              <a:rPr lang="de-CH" sz="3600" b="1" dirty="0" smtClean="0">
                <a:solidFill>
                  <a:srgbClr val="C76361"/>
                </a:solidFill>
              </a:rPr>
            </a:br>
            <a:r>
              <a:rPr lang="de-CH" sz="900" b="1" dirty="0">
                <a:solidFill>
                  <a:schemeClr val="accent4">
                    <a:lumMod val="75000"/>
                  </a:schemeClr>
                </a:solidFill>
              </a:rPr>
              <a:t/>
            </a:r>
            <a:br>
              <a:rPr lang="de-CH" sz="900" b="1" dirty="0">
                <a:solidFill>
                  <a:schemeClr val="accent4">
                    <a:lumMod val="75000"/>
                  </a:schemeClr>
                </a:solidFill>
              </a:rPr>
            </a:br>
            <a:r>
              <a:rPr lang="de-CH" sz="3600" b="1" dirty="0">
                <a:solidFill>
                  <a:schemeClr val="accent4">
                    <a:lumMod val="75000"/>
                  </a:schemeClr>
                </a:solidFill>
              </a:rPr>
              <a:t>   </a:t>
            </a:r>
            <a:r>
              <a:rPr lang="de-CH" sz="3600" b="1" dirty="0" smtClean="0"/>
              <a:t>3. Die drei umfangreichen Schreiben</a:t>
            </a:r>
            <a:r>
              <a:rPr lang="de-CH" sz="3600" b="1" dirty="0"/>
              <a:t/>
            </a:r>
            <a:br>
              <a:rPr lang="de-CH" sz="3600" b="1" dirty="0"/>
            </a:br>
            <a:r>
              <a:rPr lang="de-CH" sz="900" b="1" dirty="0">
                <a:solidFill>
                  <a:schemeClr val="accent4">
                    <a:lumMod val="75000"/>
                  </a:schemeClr>
                </a:solidFill>
              </a:rPr>
              <a:t/>
            </a:r>
            <a:br>
              <a:rPr lang="de-CH" sz="900" b="1" dirty="0">
                <a:solidFill>
                  <a:schemeClr val="accent4">
                    <a:lumMod val="75000"/>
                  </a:schemeClr>
                </a:solidFill>
              </a:rPr>
            </a:br>
            <a:r>
              <a:rPr lang="de-CH" sz="1800" b="1" dirty="0" smtClean="0">
                <a:solidFill>
                  <a:schemeClr val="accent4">
                    <a:lumMod val="75000"/>
                  </a:schemeClr>
                </a:solidFill>
              </a:rPr>
              <a:t>     </a:t>
            </a:r>
            <a:r>
              <a:rPr lang="de-CH" sz="3600" b="1" dirty="0" smtClean="0"/>
              <a:t>Schlusswort</a:t>
            </a:r>
            <a:endParaRPr lang="de-CH" sz="3600" b="1" dirty="0"/>
          </a:p>
        </p:txBody>
      </p:sp>
      <p:pic>
        <p:nvPicPr>
          <p:cNvPr id="4" name="Grafik 3" descr="http://www.calligraphy-museum.com/EditorFiles/image/News/2011/09/2011-09-28_b2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5301208"/>
            <a:ext cx="2793876" cy="1232540"/>
          </a:xfrm>
          <a:prstGeom prst="rect">
            <a:avLst/>
          </a:prstGeom>
          <a:noFill/>
          <a:ln>
            <a:noFill/>
          </a:ln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1850821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413792" y="476672"/>
            <a:ext cx="8280920" cy="5904656"/>
          </a:xfrm>
        </p:spPr>
        <p:txBody>
          <a:bodyPr anchor="t">
            <a:normAutofit/>
          </a:bodyPr>
          <a:lstStyle/>
          <a:p>
            <a:pPr algn="l"/>
            <a:r>
              <a:rPr lang="de-CH" b="1" dirty="0" smtClean="0"/>
              <a:t>Die frühen Paulusbriefe</a:t>
            </a:r>
            <a:br>
              <a:rPr lang="de-CH" b="1" dirty="0" smtClean="0"/>
            </a:br>
            <a:r>
              <a:rPr lang="de-CH" sz="3600" b="1" dirty="0">
                <a:solidFill>
                  <a:schemeClr val="accent1">
                    <a:lumMod val="75000"/>
                  </a:schemeClr>
                </a:solidFill>
              </a:rPr>
              <a:t/>
            </a:r>
            <a:br>
              <a:rPr lang="de-CH" sz="3600" b="1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de-CH" sz="3600" b="1" dirty="0" smtClean="0">
                <a:solidFill>
                  <a:srgbClr val="C76361"/>
                </a:solidFill>
              </a:rPr>
              <a:t>   a. Der Galaterbrief</a:t>
            </a:r>
            <a:r>
              <a:rPr lang="de-CH" sz="3600" b="1" dirty="0" smtClean="0"/>
              <a:t/>
            </a:r>
            <a:br>
              <a:rPr lang="de-CH" sz="3600" b="1" dirty="0" smtClean="0"/>
            </a:br>
            <a:r>
              <a:rPr lang="de-CH" sz="4000" b="1" dirty="0" smtClean="0"/>
              <a:t/>
            </a:r>
            <a:br>
              <a:rPr lang="de-CH" sz="4000" b="1" dirty="0" smtClean="0"/>
            </a:br>
            <a:r>
              <a:rPr lang="de-CH" sz="3600" b="1" dirty="0" smtClean="0"/>
              <a:t>   b. Der erste </a:t>
            </a:r>
            <a:r>
              <a:rPr lang="de-CH" sz="3600" b="1" dirty="0" err="1" smtClean="0"/>
              <a:t>Thessalonicherbrief</a:t>
            </a:r>
            <a:r>
              <a:rPr lang="de-CH" sz="3600" b="1" dirty="0" smtClean="0">
                <a:solidFill>
                  <a:srgbClr val="C76361"/>
                </a:solidFill>
              </a:rPr>
              <a:t/>
            </a:r>
            <a:br>
              <a:rPr lang="de-CH" sz="3600" b="1" dirty="0" smtClean="0">
                <a:solidFill>
                  <a:srgbClr val="C76361"/>
                </a:solidFill>
              </a:rPr>
            </a:br>
            <a:r>
              <a:rPr lang="de-CH" sz="4000" b="1" dirty="0">
                <a:solidFill>
                  <a:schemeClr val="accent4">
                    <a:lumMod val="75000"/>
                  </a:schemeClr>
                </a:solidFill>
              </a:rPr>
              <a:t/>
            </a:r>
            <a:br>
              <a:rPr lang="de-CH" sz="4000" b="1" dirty="0">
                <a:solidFill>
                  <a:schemeClr val="accent4">
                    <a:lumMod val="75000"/>
                  </a:schemeClr>
                </a:solidFill>
              </a:rPr>
            </a:br>
            <a:r>
              <a:rPr lang="de-CH" sz="3600" b="1" dirty="0">
                <a:solidFill>
                  <a:schemeClr val="accent4">
                    <a:lumMod val="75000"/>
                  </a:schemeClr>
                </a:solidFill>
              </a:rPr>
              <a:t>   </a:t>
            </a:r>
            <a:r>
              <a:rPr lang="de-CH" sz="3600" b="1" dirty="0"/>
              <a:t>c</a:t>
            </a:r>
            <a:r>
              <a:rPr lang="de-CH" sz="3600" b="1" dirty="0" smtClean="0"/>
              <a:t>. Der zweite </a:t>
            </a:r>
            <a:r>
              <a:rPr lang="de-CH" sz="3600" b="1" dirty="0" err="1" smtClean="0"/>
              <a:t>Thessalonicherbrief</a:t>
            </a:r>
            <a:endParaRPr lang="de-CH" sz="3600" b="1" dirty="0"/>
          </a:p>
        </p:txBody>
      </p:sp>
      <p:pic>
        <p:nvPicPr>
          <p:cNvPr id="4" name="Grafik 3" descr="http://www.calligraphy-museum.com/EditorFiles/image/News/2011/09/2011-09-28_b2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5301208"/>
            <a:ext cx="2793876" cy="1232540"/>
          </a:xfrm>
          <a:prstGeom prst="rect">
            <a:avLst/>
          </a:prstGeom>
          <a:noFill/>
          <a:ln>
            <a:noFill/>
          </a:ln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191348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1"/>
          <p:cNvSpPr txBox="1">
            <a:spLocks/>
          </p:cNvSpPr>
          <p:nvPr/>
        </p:nvSpPr>
        <p:spPr>
          <a:xfrm>
            <a:off x="395536" y="404664"/>
            <a:ext cx="8424936" cy="612068"/>
          </a:xfrm>
          <a:prstGeom prst="rect">
            <a:avLst/>
          </a:prstGeom>
          <a:solidFill>
            <a:srgbClr val="FFFFFF">
              <a:alpha val="60000"/>
            </a:srgbClr>
          </a:solidFill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CH" sz="3600" b="1" dirty="0" smtClean="0"/>
              <a:t>DIE RÖMISCHE PROVINZ GALATIEN</a:t>
            </a:r>
            <a:endParaRPr lang="de-CH" sz="3600" b="1" dirty="0"/>
          </a:p>
        </p:txBody>
      </p:sp>
      <p:sp>
        <p:nvSpPr>
          <p:cNvPr id="5" name="Textfeld 4"/>
          <p:cNvSpPr txBox="1"/>
          <p:nvPr/>
        </p:nvSpPr>
        <p:spPr>
          <a:xfrm>
            <a:off x="323528" y="6300028"/>
            <a:ext cx="84969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CH" b="1" dirty="0" smtClean="0"/>
              <a:t>(um 117 n. Chr.)</a:t>
            </a:r>
            <a:endParaRPr lang="de-CH" b="1" dirty="0"/>
          </a:p>
        </p:txBody>
      </p:sp>
      <p:pic>
        <p:nvPicPr>
          <p:cNvPr id="7170" name="Picture 2" descr="https://upload.wikimedia.org/wikipedia/commons/thumb/e/ed/Galatia_Map.svg/800px-Galatia_Map.svg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196752"/>
            <a:ext cx="6912768" cy="50588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918298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1"/>
          <p:cNvSpPr txBox="1">
            <a:spLocks/>
          </p:cNvSpPr>
          <p:nvPr/>
        </p:nvSpPr>
        <p:spPr>
          <a:xfrm>
            <a:off x="395536" y="404664"/>
            <a:ext cx="8424936" cy="324036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de-CH" sz="4000" b="1" dirty="0" smtClean="0">
                <a:solidFill>
                  <a:srgbClr val="C76361"/>
                </a:solidFill>
              </a:rPr>
              <a:t>Gal 1,6: </a:t>
            </a:r>
            <a:r>
              <a:rPr lang="de-DE" sz="4000" b="1" dirty="0"/>
              <a:t>Mich wundert, dass ihr euch so bald abwenden lasst von dem, der euch berufen hat in die Gnade Christi, zu einem andern Evangelium</a:t>
            </a:r>
            <a:r>
              <a:rPr lang="de-DE" sz="4000" b="1" dirty="0" smtClean="0"/>
              <a:t>, …</a:t>
            </a:r>
            <a:endParaRPr lang="de-CH" sz="4000" b="1" dirty="0"/>
          </a:p>
        </p:txBody>
      </p:sp>
      <p:pic>
        <p:nvPicPr>
          <p:cNvPr id="1026" name="Picture 2" descr="D:\11 Greece\Corinth\Corinth excavations and Temple of Apollo from southeast, tb031706091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281" b="35821"/>
          <a:stretch/>
        </p:blipFill>
        <p:spPr bwMode="auto">
          <a:xfrm>
            <a:off x="539552" y="3962084"/>
            <a:ext cx="8118482" cy="24238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4924931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1"/>
          <p:cNvSpPr txBox="1">
            <a:spLocks/>
          </p:cNvSpPr>
          <p:nvPr/>
        </p:nvSpPr>
        <p:spPr>
          <a:xfrm>
            <a:off x="395536" y="404664"/>
            <a:ext cx="8424936" cy="324036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de-CH" sz="4000" b="1" dirty="0" smtClean="0">
                <a:solidFill>
                  <a:srgbClr val="C76361"/>
                </a:solidFill>
              </a:rPr>
              <a:t>Gal 1,7: </a:t>
            </a:r>
            <a:r>
              <a:rPr lang="de-DE" sz="4000" b="1" dirty="0" smtClean="0"/>
              <a:t>… </a:t>
            </a:r>
            <a:r>
              <a:rPr lang="de-DE" sz="4000" b="1" dirty="0"/>
              <a:t>obwohl es doch kein andres gibt; nur dass einige da sind, die euch verwirren und wollen das Evangelium Christi verkehren.</a:t>
            </a:r>
            <a:endParaRPr lang="de-CH" sz="4000" b="1" dirty="0"/>
          </a:p>
        </p:txBody>
      </p:sp>
      <p:pic>
        <p:nvPicPr>
          <p:cNvPr id="1026" name="Picture 2" descr="D:\11 Greece\Corinth\Corinth excavations and Temple of Apollo from southeast, tb031706091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281" b="35821"/>
          <a:stretch/>
        </p:blipFill>
        <p:spPr bwMode="auto">
          <a:xfrm>
            <a:off x="539552" y="3962084"/>
            <a:ext cx="8118482" cy="24238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2852422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1"/>
          <p:cNvSpPr txBox="1">
            <a:spLocks/>
          </p:cNvSpPr>
          <p:nvPr/>
        </p:nvSpPr>
        <p:spPr>
          <a:xfrm>
            <a:off x="395536" y="404664"/>
            <a:ext cx="8424936" cy="612068"/>
          </a:xfrm>
          <a:prstGeom prst="rect">
            <a:avLst/>
          </a:prstGeom>
          <a:solidFill>
            <a:srgbClr val="FFFFFF">
              <a:alpha val="60000"/>
            </a:srgbClr>
          </a:solidFill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CH" sz="3600" b="1" dirty="0" smtClean="0"/>
              <a:t>DER GALATERBRIEF</a:t>
            </a:r>
            <a:endParaRPr lang="de-CH" sz="3600" b="1" dirty="0"/>
          </a:p>
        </p:txBody>
      </p:sp>
      <p:pic>
        <p:nvPicPr>
          <p:cNvPr id="21506" name="Picture 2" descr="http://www.bible-history.com/maps/images/acts-pauls-first-missionary-journey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6951" y="1350819"/>
            <a:ext cx="7362106" cy="51025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Nach rechts gekrümmter Pfeil 14"/>
          <p:cNvSpPr/>
          <p:nvPr/>
        </p:nvSpPr>
        <p:spPr>
          <a:xfrm rot="7600835">
            <a:off x="6360255" y="2631236"/>
            <a:ext cx="731520" cy="2164290"/>
          </a:xfrm>
          <a:prstGeom prst="curvedRightArrow">
            <a:avLst/>
          </a:prstGeom>
          <a:solidFill>
            <a:srgbClr val="24A824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>
              <a:solidFill>
                <a:schemeClr val="tx1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5815386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1"/>
          <p:cNvSpPr txBox="1">
            <a:spLocks/>
          </p:cNvSpPr>
          <p:nvPr/>
        </p:nvSpPr>
        <p:spPr>
          <a:xfrm>
            <a:off x="395536" y="404664"/>
            <a:ext cx="8424936" cy="576064"/>
          </a:xfrm>
          <a:prstGeom prst="rect">
            <a:avLst/>
          </a:prstGeom>
          <a:solidFill>
            <a:srgbClr val="FFFFFF">
              <a:alpha val="60000"/>
            </a:srgbClr>
          </a:solidFill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CH" sz="3600" b="1" dirty="0" smtClean="0"/>
              <a:t>ÜBERRESTE VON LYSTRA</a:t>
            </a:r>
            <a:endParaRPr lang="de-CH" sz="3600" b="1" dirty="0"/>
          </a:p>
        </p:txBody>
      </p:sp>
      <p:pic>
        <p:nvPicPr>
          <p:cNvPr id="12290" name="Picture 2" descr="D:\09 Eastern and Central Turkey\Iconium, Lystra, and Derbe\Lystra stone structure remains south of tell, tb041105516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4343" y="1340768"/>
            <a:ext cx="7560000" cy="5027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262917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1"/>
          <p:cNvSpPr txBox="1">
            <a:spLocks/>
          </p:cNvSpPr>
          <p:nvPr/>
        </p:nvSpPr>
        <p:spPr>
          <a:xfrm>
            <a:off x="395536" y="404664"/>
            <a:ext cx="8424936" cy="324036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de-CH" sz="4000" b="1" dirty="0" smtClean="0">
                <a:solidFill>
                  <a:srgbClr val="C76361"/>
                </a:solidFill>
              </a:rPr>
              <a:t>Gal 2,16: </a:t>
            </a:r>
            <a:r>
              <a:rPr lang="de-DE" sz="4000" b="1" dirty="0" smtClean="0"/>
              <a:t>… </a:t>
            </a:r>
            <a:r>
              <a:rPr lang="de-DE" sz="4000" b="1" dirty="0"/>
              <a:t>dass der Mensch nicht aus Werken des Gesetzes gerechtfertigt wird, sondern durch den Glauben an Jesus Christus. </a:t>
            </a:r>
            <a:endParaRPr lang="de-CH" sz="4000" b="1" dirty="0"/>
          </a:p>
        </p:txBody>
      </p:sp>
      <p:pic>
        <p:nvPicPr>
          <p:cNvPr id="1026" name="Picture 2" descr="D:\11 Greece\Corinth\Corinth excavations and Temple of Apollo from southeast, tb031706091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281" b="35821"/>
          <a:stretch/>
        </p:blipFill>
        <p:spPr bwMode="auto">
          <a:xfrm>
            <a:off x="539552" y="3962084"/>
            <a:ext cx="8118482" cy="24238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6044011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1"/>
          <p:cNvSpPr txBox="1">
            <a:spLocks/>
          </p:cNvSpPr>
          <p:nvPr/>
        </p:nvSpPr>
        <p:spPr>
          <a:xfrm>
            <a:off x="395536" y="404664"/>
            <a:ext cx="8424936" cy="324036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de-CH" sz="4000" b="1" dirty="0" smtClean="0">
                <a:solidFill>
                  <a:srgbClr val="C76361"/>
                </a:solidFill>
              </a:rPr>
              <a:t>Gal 1,1: </a:t>
            </a:r>
            <a:r>
              <a:rPr lang="de-DE" sz="4000" b="1" dirty="0"/>
              <a:t>Paulus, Apostel, nicht von Menschen her, auch nicht durch einen Menschen, sondern durch Jesus Christus und Gott, den Vater, der ihn aus den Toten auferweckt hat, </a:t>
            </a:r>
            <a:r>
              <a:rPr lang="de-DE" sz="4000" b="1" dirty="0" smtClean="0"/>
              <a:t>…</a:t>
            </a:r>
            <a:endParaRPr lang="de-CH" sz="4000" b="1" dirty="0"/>
          </a:p>
        </p:txBody>
      </p:sp>
      <p:pic>
        <p:nvPicPr>
          <p:cNvPr id="1026" name="Picture 2" descr="D:\11 Greece\Corinth\Corinth excavations and Temple of Apollo from southeast, tb031706091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281" b="35821"/>
          <a:stretch/>
        </p:blipFill>
        <p:spPr bwMode="auto">
          <a:xfrm>
            <a:off x="539552" y="3962084"/>
            <a:ext cx="8118482" cy="24238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1350486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1"/>
          <p:cNvSpPr txBox="1">
            <a:spLocks/>
          </p:cNvSpPr>
          <p:nvPr/>
        </p:nvSpPr>
        <p:spPr>
          <a:xfrm>
            <a:off x="5364088" y="403241"/>
            <a:ext cx="3451877" cy="1225559"/>
          </a:xfrm>
          <a:prstGeom prst="rect">
            <a:avLst/>
          </a:prstGeom>
          <a:solidFill>
            <a:srgbClr val="FFFFFF">
              <a:alpha val="60000"/>
            </a:srgbClr>
          </a:solidFill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CH" sz="3600" b="1" dirty="0" smtClean="0"/>
              <a:t>ABRAHAM OPFERT ISAAK</a:t>
            </a:r>
            <a:endParaRPr lang="de-CH" sz="3600" b="1" dirty="0"/>
          </a:p>
        </p:txBody>
      </p:sp>
      <p:sp>
        <p:nvSpPr>
          <p:cNvPr id="4" name="Textfeld 3"/>
          <p:cNvSpPr txBox="1"/>
          <p:nvPr/>
        </p:nvSpPr>
        <p:spPr>
          <a:xfrm>
            <a:off x="5292080" y="6194332"/>
            <a:ext cx="33123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b="1" dirty="0" smtClean="0"/>
              <a:t>Bild: Adi Holzer (1997)</a:t>
            </a:r>
            <a:endParaRPr lang="de-CH" b="1" dirty="0"/>
          </a:p>
        </p:txBody>
      </p:sp>
      <p:pic>
        <p:nvPicPr>
          <p:cNvPr id="13314" name="Picture 2" descr="File:Adi Holzer Werksverzeichnis 835 Abrahams Opfer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025" y="434599"/>
            <a:ext cx="4823027" cy="60187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02355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1"/>
          <p:cNvSpPr txBox="1">
            <a:spLocks/>
          </p:cNvSpPr>
          <p:nvPr/>
        </p:nvSpPr>
        <p:spPr>
          <a:xfrm>
            <a:off x="395536" y="404664"/>
            <a:ext cx="8424936" cy="324036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de-CH" sz="4000" b="1" dirty="0" smtClean="0">
                <a:solidFill>
                  <a:srgbClr val="C76361"/>
                </a:solidFill>
              </a:rPr>
              <a:t>Gal 5,1: </a:t>
            </a:r>
            <a:r>
              <a:rPr lang="de-DE" sz="4000" b="1" dirty="0"/>
              <a:t>Für die Freiheit hat Christus uns frei gemacht. Steht nun fest und lasst euch nicht wieder durch ein Joch der Sklaverei belasten! </a:t>
            </a:r>
            <a:endParaRPr lang="de-CH" sz="4000" b="1" dirty="0"/>
          </a:p>
        </p:txBody>
      </p:sp>
      <p:pic>
        <p:nvPicPr>
          <p:cNvPr id="1026" name="Picture 2" descr="D:\11 Greece\Corinth\Corinth excavations and Temple of Apollo from southeast, tb031706091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281" b="35821"/>
          <a:stretch/>
        </p:blipFill>
        <p:spPr bwMode="auto">
          <a:xfrm>
            <a:off x="539552" y="3962084"/>
            <a:ext cx="8118482" cy="24238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862781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1"/>
          <p:cNvSpPr txBox="1">
            <a:spLocks/>
          </p:cNvSpPr>
          <p:nvPr/>
        </p:nvSpPr>
        <p:spPr>
          <a:xfrm>
            <a:off x="395536" y="404664"/>
            <a:ext cx="8424936" cy="576064"/>
          </a:xfrm>
          <a:prstGeom prst="rect">
            <a:avLst/>
          </a:prstGeom>
          <a:solidFill>
            <a:srgbClr val="FFFFFF">
              <a:alpha val="60000"/>
            </a:srgbClr>
          </a:solidFill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CH" sz="3600" b="1" dirty="0" smtClean="0"/>
              <a:t>DIE FRÜCHTE DES GEISTES (GAL 5,22)</a:t>
            </a:r>
            <a:endParaRPr lang="de-CH" sz="3600" b="1" dirty="0"/>
          </a:p>
        </p:txBody>
      </p:sp>
      <p:pic>
        <p:nvPicPr>
          <p:cNvPr id="19458" name="Picture 2" descr="D:\16 Trees, Plants, and Flowers\01 Fruit Trees\Fig\Basket of good figs, Jeremiah 24, tb092506016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38" t="9654" r="1920"/>
          <a:stretch/>
        </p:blipFill>
        <p:spPr bwMode="auto">
          <a:xfrm>
            <a:off x="655056" y="1359903"/>
            <a:ext cx="7790862" cy="49685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2645022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413792" y="476672"/>
            <a:ext cx="8280920" cy="5904656"/>
          </a:xfrm>
        </p:spPr>
        <p:txBody>
          <a:bodyPr anchor="t">
            <a:normAutofit/>
          </a:bodyPr>
          <a:lstStyle/>
          <a:p>
            <a:pPr algn="l"/>
            <a:r>
              <a:rPr lang="de-CH" b="1" dirty="0" smtClean="0"/>
              <a:t>Die frühen Paulusbriefe</a:t>
            </a:r>
            <a:br>
              <a:rPr lang="de-CH" b="1" dirty="0" smtClean="0"/>
            </a:br>
            <a:r>
              <a:rPr lang="de-CH" sz="3600" b="1" dirty="0">
                <a:solidFill>
                  <a:schemeClr val="accent1">
                    <a:lumMod val="75000"/>
                  </a:schemeClr>
                </a:solidFill>
              </a:rPr>
              <a:t/>
            </a:r>
            <a:br>
              <a:rPr lang="de-CH" sz="3600" b="1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de-CH" sz="3600" b="1" dirty="0" smtClean="0"/>
              <a:t>   a. Der Galaterbrief</a:t>
            </a:r>
            <a:br>
              <a:rPr lang="de-CH" sz="3600" b="1" dirty="0" smtClean="0"/>
            </a:br>
            <a:r>
              <a:rPr lang="de-CH" sz="4000" b="1" dirty="0" smtClean="0"/>
              <a:t/>
            </a:r>
            <a:br>
              <a:rPr lang="de-CH" sz="4000" b="1" dirty="0" smtClean="0"/>
            </a:br>
            <a:r>
              <a:rPr lang="de-CH" sz="3600" b="1" dirty="0" smtClean="0">
                <a:solidFill>
                  <a:srgbClr val="C76361"/>
                </a:solidFill>
              </a:rPr>
              <a:t>   b. Der erste </a:t>
            </a:r>
            <a:r>
              <a:rPr lang="de-CH" sz="3600" b="1" dirty="0" err="1" smtClean="0">
                <a:solidFill>
                  <a:srgbClr val="C76361"/>
                </a:solidFill>
              </a:rPr>
              <a:t>Thessalonicherbrief</a:t>
            </a:r>
            <a:r>
              <a:rPr lang="de-CH" sz="3600" b="1" dirty="0" smtClean="0">
                <a:solidFill>
                  <a:srgbClr val="C76361"/>
                </a:solidFill>
              </a:rPr>
              <a:t/>
            </a:r>
            <a:br>
              <a:rPr lang="de-CH" sz="3600" b="1" dirty="0" smtClean="0">
                <a:solidFill>
                  <a:srgbClr val="C76361"/>
                </a:solidFill>
              </a:rPr>
            </a:br>
            <a:r>
              <a:rPr lang="de-CH" sz="4000" b="1" dirty="0">
                <a:solidFill>
                  <a:schemeClr val="accent4">
                    <a:lumMod val="75000"/>
                  </a:schemeClr>
                </a:solidFill>
              </a:rPr>
              <a:t/>
            </a:r>
            <a:br>
              <a:rPr lang="de-CH" sz="4000" b="1" dirty="0">
                <a:solidFill>
                  <a:schemeClr val="accent4">
                    <a:lumMod val="75000"/>
                  </a:schemeClr>
                </a:solidFill>
              </a:rPr>
            </a:br>
            <a:r>
              <a:rPr lang="de-CH" sz="3600" b="1" dirty="0">
                <a:solidFill>
                  <a:schemeClr val="accent4">
                    <a:lumMod val="75000"/>
                  </a:schemeClr>
                </a:solidFill>
              </a:rPr>
              <a:t>   </a:t>
            </a:r>
            <a:r>
              <a:rPr lang="de-CH" sz="3600" b="1" dirty="0"/>
              <a:t>c</a:t>
            </a:r>
            <a:r>
              <a:rPr lang="de-CH" sz="3600" b="1" dirty="0" smtClean="0"/>
              <a:t>. Der zweite </a:t>
            </a:r>
            <a:r>
              <a:rPr lang="de-CH" sz="3600" b="1" dirty="0" err="1" smtClean="0"/>
              <a:t>Thessalonicherbrief</a:t>
            </a:r>
            <a:endParaRPr lang="de-CH" sz="3600" b="1" dirty="0"/>
          </a:p>
        </p:txBody>
      </p:sp>
      <p:pic>
        <p:nvPicPr>
          <p:cNvPr id="4" name="Grafik 3" descr="http://www.calligraphy-museum.com/EditorFiles/image/News/2011/09/2011-09-28_b2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5301208"/>
            <a:ext cx="2793876" cy="1232540"/>
          </a:xfrm>
          <a:prstGeom prst="rect">
            <a:avLst/>
          </a:prstGeom>
          <a:noFill/>
          <a:ln>
            <a:noFill/>
          </a:ln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3750933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1"/>
          <p:cNvSpPr txBox="1">
            <a:spLocks/>
          </p:cNvSpPr>
          <p:nvPr/>
        </p:nvSpPr>
        <p:spPr>
          <a:xfrm>
            <a:off x="395536" y="404664"/>
            <a:ext cx="8424936" cy="576064"/>
          </a:xfrm>
          <a:prstGeom prst="rect">
            <a:avLst/>
          </a:prstGeom>
          <a:solidFill>
            <a:srgbClr val="FFFFFF">
              <a:alpha val="60000"/>
            </a:srgbClr>
          </a:solidFill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CH" sz="3600" b="1" dirty="0" smtClean="0"/>
              <a:t>DER GALERIUSBOGEN IN THESSALONIKI</a:t>
            </a:r>
            <a:endParaRPr lang="de-CH" sz="3600" b="1" dirty="0"/>
          </a:p>
        </p:txBody>
      </p:sp>
      <p:pic>
        <p:nvPicPr>
          <p:cNvPr id="20482" name="Picture 2" descr="D:\11 Greece\Thessalonica\Thessalonica Arch of Galerius, brick and marble, wk022802279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2098" y="1169350"/>
            <a:ext cx="7459384" cy="53559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890173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1"/>
          <p:cNvSpPr txBox="1">
            <a:spLocks/>
          </p:cNvSpPr>
          <p:nvPr/>
        </p:nvSpPr>
        <p:spPr>
          <a:xfrm>
            <a:off x="395536" y="404664"/>
            <a:ext cx="8424936" cy="324036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de-CH" sz="4000" b="1" dirty="0" smtClean="0">
                <a:solidFill>
                  <a:srgbClr val="C76361"/>
                </a:solidFill>
              </a:rPr>
              <a:t>1Thess 3,9: </a:t>
            </a:r>
            <a:r>
              <a:rPr lang="de-DE" sz="4000" b="1" dirty="0"/>
              <a:t>Denn was für Dank können wir Gott euretwegen abstatten für all die Freude, womit wir uns euretwegen freuen vor unserem Gott.</a:t>
            </a:r>
            <a:endParaRPr lang="de-CH" sz="4000" b="1" dirty="0"/>
          </a:p>
        </p:txBody>
      </p:sp>
      <p:pic>
        <p:nvPicPr>
          <p:cNvPr id="1026" name="Picture 2" descr="D:\11 Greece\Corinth\Corinth excavations and Temple of Apollo from southeast, tb031706091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281" b="35821"/>
          <a:stretch/>
        </p:blipFill>
        <p:spPr bwMode="auto">
          <a:xfrm>
            <a:off x="539552" y="3962084"/>
            <a:ext cx="8118482" cy="24238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8398714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1"/>
          <p:cNvSpPr txBox="1">
            <a:spLocks/>
          </p:cNvSpPr>
          <p:nvPr/>
        </p:nvSpPr>
        <p:spPr>
          <a:xfrm>
            <a:off x="395536" y="404664"/>
            <a:ext cx="8424936" cy="612068"/>
          </a:xfrm>
          <a:prstGeom prst="rect">
            <a:avLst/>
          </a:prstGeom>
          <a:solidFill>
            <a:srgbClr val="FFFFFF">
              <a:alpha val="60000"/>
            </a:srgbClr>
          </a:solidFill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CH" sz="3600" b="1" dirty="0" smtClean="0"/>
              <a:t>DER ERSTE THESSALONICHERBRIEF</a:t>
            </a:r>
            <a:endParaRPr lang="de-CH" sz="3600" b="1" dirty="0"/>
          </a:p>
        </p:txBody>
      </p:sp>
      <p:pic>
        <p:nvPicPr>
          <p:cNvPr id="22530" name="Picture 2" descr="http://www.bible-history.com/maps/images/acts-pauls-second-missionary-journey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3588" y="1349333"/>
            <a:ext cx="7488832" cy="50798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Nach rechts gekrümmter Pfeil 3"/>
          <p:cNvSpPr/>
          <p:nvPr/>
        </p:nvSpPr>
        <p:spPr>
          <a:xfrm rot="11537103">
            <a:off x="2890039" y="1968166"/>
            <a:ext cx="819403" cy="1806416"/>
          </a:xfrm>
          <a:prstGeom prst="curvedRightArrow">
            <a:avLst>
              <a:gd name="adj1" fmla="val 24142"/>
              <a:gd name="adj2" fmla="val 50000"/>
              <a:gd name="adj3" fmla="val 25000"/>
            </a:avLst>
          </a:prstGeom>
          <a:solidFill>
            <a:srgbClr val="24A824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>
              <a:solidFill>
                <a:schemeClr val="tx1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7340939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1"/>
          <p:cNvSpPr txBox="1">
            <a:spLocks/>
          </p:cNvSpPr>
          <p:nvPr/>
        </p:nvSpPr>
        <p:spPr>
          <a:xfrm>
            <a:off x="395536" y="404664"/>
            <a:ext cx="8424936" cy="576064"/>
          </a:xfrm>
          <a:prstGeom prst="rect">
            <a:avLst/>
          </a:prstGeom>
          <a:solidFill>
            <a:srgbClr val="FFFFFF">
              <a:alpha val="60000"/>
            </a:srgbClr>
          </a:solidFill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CH" sz="3600" b="1" dirty="0" smtClean="0"/>
              <a:t>THESSALONIKI</a:t>
            </a:r>
            <a:endParaRPr lang="de-CH" sz="3600" b="1" dirty="0"/>
          </a:p>
        </p:txBody>
      </p:sp>
      <p:pic>
        <p:nvPicPr>
          <p:cNvPr id="21506" name="Picture 2" descr="Thessaloniki, Haus, Alte, Architektur, Gebäude, Stad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3625" y="1331767"/>
            <a:ext cx="6828758" cy="51215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2184617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1"/>
          <p:cNvSpPr txBox="1">
            <a:spLocks/>
          </p:cNvSpPr>
          <p:nvPr/>
        </p:nvSpPr>
        <p:spPr>
          <a:xfrm>
            <a:off x="395536" y="404664"/>
            <a:ext cx="8424936" cy="324036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de-CH" sz="4000" b="1" dirty="0" smtClean="0">
                <a:solidFill>
                  <a:srgbClr val="C76361"/>
                </a:solidFill>
              </a:rPr>
              <a:t>1Thess 3,10: </a:t>
            </a:r>
            <a:r>
              <a:rPr lang="de-DE" sz="4000" b="1" dirty="0" smtClean="0"/>
              <a:t>… das </a:t>
            </a:r>
            <a:r>
              <a:rPr lang="de-DE" sz="4000" b="1" dirty="0"/>
              <a:t>ergänzen zu </a:t>
            </a:r>
            <a:r>
              <a:rPr lang="de-DE" sz="4000" b="1" dirty="0" smtClean="0"/>
              <a:t/>
            </a:r>
            <a:br>
              <a:rPr lang="de-DE" sz="4000" b="1" dirty="0" smtClean="0"/>
            </a:br>
            <a:r>
              <a:rPr lang="de-DE" sz="4000" b="1" dirty="0" smtClean="0"/>
              <a:t>dürfen</a:t>
            </a:r>
            <a:r>
              <a:rPr lang="de-DE" sz="4000" b="1" dirty="0"/>
              <a:t>, was an eurem Glauben noch mangelt. </a:t>
            </a:r>
            <a:endParaRPr lang="de-CH" sz="4000" b="1" dirty="0"/>
          </a:p>
        </p:txBody>
      </p:sp>
      <p:pic>
        <p:nvPicPr>
          <p:cNvPr id="1026" name="Picture 2" descr="D:\11 Greece\Corinth\Corinth excavations and Temple of Apollo from southeast, tb031706091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281" b="35821"/>
          <a:stretch/>
        </p:blipFill>
        <p:spPr bwMode="auto">
          <a:xfrm>
            <a:off x="539552" y="3962084"/>
            <a:ext cx="8118482" cy="24238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9082056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1"/>
          <p:cNvSpPr txBox="1">
            <a:spLocks/>
          </p:cNvSpPr>
          <p:nvPr/>
        </p:nvSpPr>
        <p:spPr>
          <a:xfrm>
            <a:off x="395536" y="404664"/>
            <a:ext cx="8424936" cy="576064"/>
          </a:xfrm>
          <a:prstGeom prst="rect">
            <a:avLst/>
          </a:prstGeom>
          <a:solidFill>
            <a:srgbClr val="FFFFFF">
              <a:alpha val="60000"/>
            </a:srgbClr>
          </a:solidFill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CH" sz="3600" b="1" dirty="0" smtClean="0"/>
              <a:t>BLICK AUF JERUSALEM</a:t>
            </a:r>
            <a:endParaRPr lang="de-CH" sz="3600" b="1" dirty="0"/>
          </a:p>
        </p:txBody>
      </p:sp>
      <p:pic>
        <p:nvPicPr>
          <p:cNvPr id="24578" name="Picture 2" descr="Jerusalem, Die Mariä-Entschlafens-Kirche, Omar-Mosche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906" y="1556792"/>
            <a:ext cx="8118196" cy="47525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8024768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1"/>
          <p:cNvSpPr txBox="1">
            <a:spLocks/>
          </p:cNvSpPr>
          <p:nvPr/>
        </p:nvSpPr>
        <p:spPr>
          <a:xfrm>
            <a:off x="395536" y="404664"/>
            <a:ext cx="8424936" cy="324036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de-CH" sz="4000" b="1" dirty="0" smtClean="0">
                <a:solidFill>
                  <a:srgbClr val="C76361"/>
                </a:solidFill>
              </a:rPr>
              <a:t>Gal 1,2: </a:t>
            </a:r>
            <a:r>
              <a:rPr lang="de-DE" sz="4000" b="1" dirty="0" smtClean="0"/>
              <a:t>… </a:t>
            </a:r>
            <a:r>
              <a:rPr lang="de-DE" sz="4000" b="1" dirty="0"/>
              <a:t>und alle Brüder, die bei </a:t>
            </a:r>
            <a:r>
              <a:rPr lang="de-DE" sz="4000" b="1" dirty="0" smtClean="0"/>
              <a:t/>
            </a:r>
            <a:br>
              <a:rPr lang="de-DE" sz="4000" b="1" dirty="0" smtClean="0"/>
            </a:br>
            <a:r>
              <a:rPr lang="de-DE" sz="4000" b="1" dirty="0" smtClean="0"/>
              <a:t>mir </a:t>
            </a:r>
            <a:r>
              <a:rPr lang="de-DE" sz="4000" b="1" dirty="0"/>
              <a:t>sind, den Gemeinden von </a:t>
            </a:r>
            <a:r>
              <a:rPr lang="de-DE" sz="4000" b="1" dirty="0" err="1"/>
              <a:t>Galatien</a:t>
            </a:r>
            <a:r>
              <a:rPr lang="de-DE" sz="4000" b="1" dirty="0"/>
              <a:t>: </a:t>
            </a:r>
            <a:r>
              <a:rPr lang="de-DE" sz="4000" b="1" dirty="0" smtClean="0"/>
              <a:t>…</a:t>
            </a:r>
            <a:endParaRPr lang="de-CH" sz="4000" b="1" dirty="0"/>
          </a:p>
        </p:txBody>
      </p:sp>
      <p:pic>
        <p:nvPicPr>
          <p:cNvPr id="1026" name="Picture 2" descr="D:\11 Greece\Corinth\Corinth excavations and Temple of Apollo from southeast, tb031706091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281" b="35821"/>
          <a:stretch/>
        </p:blipFill>
        <p:spPr bwMode="auto">
          <a:xfrm>
            <a:off x="539552" y="3962084"/>
            <a:ext cx="8118482" cy="24238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733475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413792" y="476672"/>
            <a:ext cx="8280920" cy="5904656"/>
          </a:xfrm>
        </p:spPr>
        <p:txBody>
          <a:bodyPr anchor="t">
            <a:normAutofit/>
          </a:bodyPr>
          <a:lstStyle/>
          <a:p>
            <a:pPr algn="l"/>
            <a:r>
              <a:rPr lang="de-CH" b="1" dirty="0" smtClean="0"/>
              <a:t>Die frühen Paulusbriefe</a:t>
            </a:r>
            <a:br>
              <a:rPr lang="de-CH" b="1" dirty="0" smtClean="0"/>
            </a:br>
            <a:r>
              <a:rPr lang="de-CH" sz="3600" b="1" dirty="0">
                <a:solidFill>
                  <a:schemeClr val="accent1">
                    <a:lumMod val="75000"/>
                  </a:schemeClr>
                </a:solidFill>
              </a:rPr>
              <a:t/>
            </a:r>
            <a:br>
              <a:rPr lang="de-CH" sz="3600" b="1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de-CH" sz="3600" b="1" dirty="0" smtClean="0"/>
              <a:t>   a. Der Galaterbrief</a:t>
            </a:r>
            <a:br>
              <a:rPr lang="de-CH" sz="3600" b="1" dirty="0" smtClean="0"/>
            </a:br>
            <a:r>
              <a:rPr lang="de-CH" sz="4000" b="1" dirty="0" smtClean="0"/>
              <a:t/>
            </a:r>
            <a:br>
              <a:rPr lang="de-CH" sz="4000" b="1" dirty="0" smtClean="0"/>
            </a:br>
            <a:r>
              <a:rPr lang="de-CH" sz="3600" b="1" dirty="0" smtClean="0">
                <a:solidFill>
                  <a:srgbClr val="C76361"/>
                </a:solidFill>
              </a:rPr>
              <a:t>   </a:t>
            </a:r>
            <a:r>
              <a:rPr lang="de-CH" sz="3600" b="1" dirty="0"/>
              <a:t>b</a:t>
            </a:r>
            <a:r>
              <a:rPr lang="de-CH" sz="3600" b="1" dirty="0" smtClean="0"/>
              <a:t>. Der erste </a:t>
            </a:r>
            <a:r>
              <a:rPr lang="de-CH" sz="3600" b="1" dirty="0" err="1" smtClean="0"/>
              <a:t>Thessalonicherbrief</a:t>
            </a:r>
            <a:r>
              <a:rPr lang="de-CH" sz="3600" b="1" dirty="0" smtClean="0">
                <a:solidFill>
                  <a:srgbClr val="C76361"/>
                </a:solidFill>
              </a:rPr>
              <a:t/>
            </a:r>
            <a:br>
              <a:rPr lang="de-CH" sz="3600" b="1" dirty="0" smtClean="0">
                <a:solidFill>
                  <a:srgbClr val="C76361"/>
                </a:solidFill>
              </a:rPr>
            </a:br>
            <a:r>
              <a:rPr lang="de-CH" sz="4000" b="1" dirty="0">
                <a:solidFill>
                  <a:schemeClr val="accent4">
                    <a:lumMod val="75000"/>
                  </a:schemeClr>
                </a:solidFill>
              </a:rPr>
              <a:t/>
            </a:r>
            <a:br>
              <a:rPr lang="de-CH" sz="4000" b="1" dirty="0">
                <a:solidFill>
                  <a:schemeClr val="accent4">
                    <a:lumMod val="75000"/>
                  </a:schemeClr>
                </a:solidFill>
              </a:rPr>
            </a:br>
            <a:r>
              <a:rPr lang="de-CH" sz="3600" b="1" dirty="0">
                <a:solidFill>
                  <a:schemeClr val="accent4">
                    <a:lumMod val="75000"/>
                  </a:schemeClr>
                </a:solidFill>
              </a:rPr>
              <a:t>   </a:t>
            </a:r>
            <a:r>
              <a:rPr lang="de-CH" sz="3600" b="1" dirty="0">
                <a:solidFill>
                  <a:srgbClr val="C76361"/>
                </a:solidFill>
              </a:rPr>
              <a:t>c</a:t>
            </a:r>
            <a:r>
              <a:rPr lang="de-CH" sz="3600" b="1" dirty="0" smtClean="0">
                <a:solidFill>
                  <a:srgbClr val="C76361"/>
                </a:solidFill>
              </a:rPr>
              <a:t>. Der zweite </a:t>
            </a:r>
            <a:r>
              <a:rPr lang="de-CH" sz="3600" b="1" dirty="0" err="1" smtClean="0">
                <a:solidFill>
                  <a:srgbClr val="C76361"/>
                </a:solidFill>
              </a:rPr>
              <a:t>Thessalonicherbrief</a:t>
            </a:r>
            <a:endParaRPr lang="de-CH" sz="3600" b="1" dirty="0">
              <a:solidFill>
                <a:srgbClr val="C76361"/>
              </a:solidFill>
            </a:endParaRPr>
          </a:p>
        </p:txBody>
      </p:sp>
      <p:pic>
        <p:nvPicPr>
          <p:cNvPr id="4" name="Grafik 3" descr="http://www.calligraphy-museum.com/EditorFiles/image/News/2011/09/2011-09-28_b2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5301208"/>
            <a:ext cx="2793876" cy="1232540"/>
          </a:xfrm>
          <a:prstGeom prst="rect">
            <a:avLst/>
          </a:prstGeom>
          <a:noFill/>
          <a:ln>
            <a:noFill/>
          </a:ln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957239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1"/>
          <p:cNvSpPr txBox="1">
            <a:spLocks/>
          </p:cNvSpPr>
          <p:nvPr/>
        </p:nvSpPr>
        <p:spPr>
          <a:xfrm>
            <a:off x="395536" y="404664"/>
            <a:ext cx="8424936" cy="612068"/>
          </a:xfrm>
          <a:prstGeom prst="rect">
            <a:avLst/>
          </a:prstGeom>
          <a:solidFill>
            <a:srgbClr val="FFFFFF">
              <a:alpha val="60000"/>
            </a:srgbClr>
          </a:solidFill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CH" sz="3600" b="1" dirty="0" smtClean="0"/>
              <a:t>DER ZWEITE THESSALONICHERBRIEF</a:t>
            </a:r>
            <a:endParaRPr lang="de-CH" sz="3600" b="1" dirty="0"/>
          </a:p>
        </p:txBody>
      </p:sp>
      <p:pic>
        <p:nvPicPr>
          <p:cNvPr id="22530" name="Picture 2" descr="http://www.bible-history.com/maps/images/acts-pauls-second-missionary-journey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3588" y="1349333"/>
            <a:ext cx="7488832" cy="50798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Nach rechts gekrümmter Pfeil 3"/>
          <p:cNvSpPr/>
          <p:nvPr/>
        </p:nvSpPr>
        <p:spPr>
          <a:xfrm rot="11537103">
            <a:off x="2890039" y="1968166"/>
            <a:ext cx="819403" cy="1806416"/>
          </a:xfrm>
          <a:prstGeom prst="curvedRightArrow">
            <a:avLst>
              <a:gd name="adj1" fmla="val 24142"/>
              <a:gd name="adj2" fmla="val 50000"/>
              <a:gd name="adj3" fmla="val 25000"/>
            </a:avLst>
          </a:prstGeom>
          <a:solidFill>
            <a:srgbClr val="24A824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>
              <a:solidFill>
                <a:schemeClr val="tx1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3844323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1"/>
          <p:cNvSpPr txBox="1">
            <a:spLocks/>
          </p:cNvSpPr>
          <p:nvPr/>
        </p:nvSpPr>
        <p:spPr>
          <a:xfrm>
            <a:off x="395536" y="404664"/>
            <a:ext cx="8424936" cy="324036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de-CH" sz="4000" b="1" dirty="0">
                <a:solidFill>
                  <a:srgbClr val="C76361"/>
                </a:solidFill>
              </a:rPr>
              <a:t>2</a:t>
            </a:r>
            <a:r>
              <a:rPr lang="de-CH" sz="4000" b="1" dirty="0" smtClean="0">
                <a:solidFill>
                  <a:srgbClr val="C76361"/>
                </a:solidFill>
              </a:rPr>
              <a:t>Thess 1,3a: </a:t>
            </a:r>
            <a:r>
              <a:rPr lang="de-DE" sz="4000" b="1" dirty="0"/>
              <a:t>Wir sind es Gott schuldig, allezeit für euch zu danken, Brüder, wie es sich auch geziemt, weil euer Glaube über die Massen </a:t>
            </a:r>
            <a:r>
              <a:rPr lang="de-DE" sz="4000" b="1" dirty="0" smtClean="0"/>
              <a:t>wächst …</a:t>
            </a:r>
            <a:endParaRPr lang="de-CH" sz="4000" b="1" dirty="0"/>
          </a:p>
        </p:txBody>
      </p:sp>
      <p:pic>
        <p:nvPicPr>
          <p:cNvPr id="1026" name="Picture 2" descr="D:\11 Greece\Corinth\Corinth excavations and Temple of Apollo from southeast, tb031706091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281" b="35821"/>
          <a:stretch/>
        </p:blipFill>
        <p:spPr bwMode="auto">
          <a:xfrm>
            <a:off x="539552" y="3962084"/>
            <a:ext cx="8118482" cy="24238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5831883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1"/>
          <p:cNvSpPr txBox="1">
            <a:spLocks/>
          </p:cNvSpPr>
          <p:nvPr/>
        </p:nvSpPr>
        <p:spPr>
          <a:xfrm>
            <a:off x="395536" y="404664"/>
            <a:ext cx="8424936" cy="324036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de-CH" sz="4000" b="1" dirty="0">
                <a:solidFill>
                  <a:srgbClr val="C76361"/>
                </a:solidFill>
              </a:rPr>
              <a:t>2</a:t>
            </a:r>
            <a:r>
              <a:rPr lang="de-CH" sz="4000" b="1" dirty="0" smtClean="0">
                <a:solidFill>
                  <a:srgbClr val="C76361"/>
                </a:solidFill>
              </a:rPr>
              <a:t>Thess 1,3b: </a:t>
            </a:r>
            <a:r>
              <a:rPr lang="de-CH" sz="4000" b="1" dirty="0" smtClean="0"/>
              <a:t>… </a:t>
            </a:r>
            <a:r>
              <a:rPr lang="de-DE" sz="4000" b="1" dirty="0" smtClean="0"/>
              <a:t>und </a:t>
            </a:r>
            <a:r>
              <a:rPr lang="de-DE" sz="4000" b="1" dirty="0"/>
              <a:t>die Liebe jedes einzelnen von euch zunimmt allen gegenüber.</a:t>
            </a:r>
            <a:endParaRPr lang="de-CH" sz="4000" b="1" dirty="0"/>
          </a:p>
        </p:txBody>
      </p:sp>
      <p:pic>
        <p:nvPicPr>
          <p:cNvPr id="1026" name="Picture 2" descr="D:\11 Greece\Corinth\Corinth excavations and Temple of Apollo from southeast, tb031706091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281" b="35821"/>
          <a:stretch/>
        </p:blipFill>
        <p:spPr bwMode="auto">
          <a:xfrm>
            <a:off x="539552" y="3962084"/>
            <a:ext cx="8118482" cy="24238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5448501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1"/>
          <p:cNvSpPr txBox="1">
            <a:spLocks/>
          </p:cNvSpPr>
          <p:nvPr/>
        </p:nvSpPr>
        <p:spPr>
          <a:xfrm>
            <a:off x="395536" y="404664"/>
            <a:ext cx="8424936" cy="324036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de-CH" sz="4000" b="1" dirty="0">
                <a:solidFill>
                  <a:srgbClr val="C76361"/>
                </a:solidFill>
              </a:rPr>
              <a:t>2</a:t>
            </a:r>
            <a:r>
              <a:rPr lang="de-CH" sz="4000" b="1" dirty="0" smtClean="0">
                <a:solidFill>
                  <a:srgbClr val="C76361"/>
                </a:solidFill>
              </a:rPr>
              <a:t>Thess 2,2a: </a:t>
            </a:r>
            <a:r>
              <a:rPr lang="de-DE" sz="4000" b="1" dirty="0"/>
              <a:t>Lasst euch nicht so </a:t>
            </a:r>
            <a:r>
              <a:rPr lang="de-DE" sz="4000" b="1" dirty="0" smtClean="0"/>
              <a:t/>
            </a:r>
            <a:br>
              <a:rPr lang="de-DE" sz="4000" b="1" dirty="0" smtClean="0"/>
            </a:br>
            <a:r>
              <a:rPr lang="de-DE" sz="4000" b="1" dirty="0" smtClean="0"/>
              <a:t>schnell </a:t>
            </a:r>
            <a:r>
              <a:rPr lang="de-DE" sz="4000" b="1" dirty="0"/>
              <a:t>in eurem Verständnis erschüttern oder gar in Schrecken jagen, weder durch einen Geist, noch durch ein Wort</a:t>
            </a:r>
            <a:r>
              <a:rPr lang="de-DE" sz="4000" b="1" dirty="0" smtClean="0"/>
              <a:t>, …</a:t>
            </a:r>
            <a:endParaRPr lang="de-CH" sz="4000" b="1" dirty="0"/>
          </a:p>
        </p:txBody>
      </p:sp>
      <p:pic>
        <p:nvPicPr>
          <p:cNvPr id="1026" name="Picture 2" descr="D:\11 Greece\Corinth\Corinth excavations and Temple of Apollo from southeast, tb031706091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281" b="35821"/>
          <a:stretch/>
        </p:blipFill>
        <p:spPr bwMode="auto">
          <a:xfrm>
            <a:off x="539552" y="3962084"/>
            <a:ext cx="8118482" cy="24238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1553081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1"/>
          <p:cNvSpPr txBox="1">
            <a:spLocks/>
          </p:cNvSpPr>
          <p:nvPr/>
        </p:nvSpPr>
        <p:spPr>
          <a:xfrm>
            <a:off x="395536" y="404664"/>
            <a:ext cx="8424936" cy="324036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de-CH" sz="4000" b="1" dirty="0">
                <a:solidFill>
                  <a:srgbClr val="C76361"/>
                </a:solidFill>
              </a:rPr>
              <a:t>2</a:t>
            </a:r>
            <a:r>
              <a:rPr lang="de-CH" sz="4000" b="1" dirty="0" smtClean="0">
                <a:solidFill>
                  <a:srgbClr val="C76361"/>
                </a:solidFill>
              </a:rPr>
              <a:t>Thess 2,2b: </a:t>
            </a:r>
            <a:r>
              <a:rPr lang="de-DE" sz="4000" b="1" dirty="0" smtClean="0"/>
              <a:t>… </a:t>
            </a:r>
            <a:r>
              <a:rPr lang="de-DE" sz="4000" b="1" dirty="0"/>
              <a:t>noch durch einen angeblich von uns stammenden </a:t>
            </a:r>
            <a:r>
              <a:rPr lang="de-DE" sz="4000" b="1" dirty="0" smtClean="0"/>
              <a:t/>
            </a:r>
            <a:br>
              <a:rPr lang="de-DE" sz="4000" b="1" dirty="0" smtClean="0"/>
            </a:br>
            <a:r>
              <a:rPr lang="de-DE" sz="4000" b="1" dirty="0" smtClean="0"/>
              <a:t>Brief</a:t>
            </a:r>
            <a:r>
              <a:rPr lang="de-DE" sz="4000" b="1" dirty="0"/>
              <a:t>, als wäre der Tag des Christus schon da.</a:t>
            </a:r>
            <a:endParaRPr lang="de-CH" sz="4000" b="1" dirty="0"/>
          </a:p>
        </p:txBody>
      </p:sp>
      <p:pic>
        <p:nvPicPr>
          <p:cNvPr id="1026" name="Picture 2" descr="D:\11 Greece\Corinth\Corinth excavations and Temple of Apollo from southeast, tb031706091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281" b="35821"/>
          <a:stretch/>
        </p:blipFill>
        <p:spPr bwMode="auto">
          <a:xfrm>
            <a:off x="539552" y="3962084"/>
            <a:ext cx="8118482" cy="24238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6601826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1"/>
          <p:cNvSpPr txBox="1">
            <a:spLocks/>
          </p:cNvSpPr>
          <p:nvPr/>
        </p:nvSpPr>
        <p:spPr>
          <a:xfrm>
            <a:off x="4644008" y="403241"/>
            <a:ext cx="4171957" cy="1225559"/>
          </a:xfrm>
          <a:prstGeom prst="rect">
            <a:avLst/>
          </a:prstGeom>
          <a:solidFill>
            <a:srgbClr val="FFFFFF">
              <a:alpha val="60000"/>
            </a:srgbClr>
          </a:solidFill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CH" sz="3600" b="1" dirty="0" smtClean="0"/>
              <a:t>DAS JÜNGSTE GERICHT</a:t>
            </a:r>
            <a:endParaRPr lang="de-CH" sz="3600" b="1" dirty="0"/>
          </a:p>
        </p:txBody>
      </p:sp>
      <p:sp>
        <p:nvSpPr>
          <p:cNvPr id="4" name="Textfeld 3"/>
          <p:cNvSpPr txBox="1"/>
          <p:nvPr/>
        </p:nvSpPr>
        <p:spPr>
          <a:xfrm>
            <a:off x="4499992" y="6023029"/>
            <a:ext cx="41044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b="1" dirty="0" smtClean="0"/>
              <a:t>Illustration der Gebrüder </a:t>
            </a:r>
            <a:r>
              <a:rPr lang="de-CH" b="1" dirty="0" err="1" smtClean="0"/>
              <a:t>Limbourg</a:t>
            </a:r>
            <a:r>
              <a:rPr lang="de-CH" b="1" dirty="0" smtClean="0"/>
              <a:t> in den </a:t>
            </a:r>
            <a:r>
              <a:rPr lang="de-CH" b="1" dirty="0" err="1" smtClean="0"/>
              <a:t>Très</a:t>
            </a:r>
            <a:r>
              <a:rPr lang="de-CH" b="1" dirty="0" smtClean="0"/>
              <a:t> </a:t>
            </a:r>
            <a:r>
              <a:rPr lang="de-CH" b="1" dirty="0" err="1" smtClean="0"/>
              <a:t>Riches</a:t>
            </a:r>
            <a:r>
              <a:rPr lang="de-CH" b="1" dirty="0" smtClean="0"/>
              <a:t> </a:t>
            </a:r>
            <a:r>
              <a:rPr lang="de-CH" b="1" dirty="0" err="1" smtClean="0"/>
              <a:t>Heures</a:t>
            </a:r>
            <a:r>
              <a:rPr lang="de-CH" b="1" dirty="0" smtClean="0"/>
              <a:t> (um 1410)</a:t>
            </a:r>
            <a:endParaRPr lang="de-CH" b="1" dirty="0"/>
          </a:p>
        </p:txBody>
      </p:sp>
      <p:pic>
        <p:nvPicPr>
          <p:cNvPr id="27650" name="Picture 2" descr="https://upload.wikimedia.org/wikipedia/commons/e/e1/Folio_34r_-_The_Last_Judgement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403240"/>
            <a:ext cx="3960440" cy="61753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598466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1"/>
          <p:cNvSpPr txBox="1">
            <a:spLocks/>
          </p:cNvSpPr>
          <p:nvPr/>
        </p:nvSpPr>
        <p:spPr>
          <a:xfrm>
            <a:off x="395536" y="404664"/>
            <a:ext cx="8424936" cy="576064"/>
          </a:xfrm>
          <a:prstGeom prst="rect">
            <a:avLst/>
          </a:prstGeom>
          <a:solidFill>
            <a:srgbClr val="FFFFFF">
              <a:alpha val="60000"/>
            </a:srgbClr>
          </a:solidFill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CH" sz="3600" b="1" dirty="0" smtClean="0"/>
              <a:t>WARNUNG VOR MÜSSIGGANG</a:t>
            </a:r>
            <a:endParaRPr lang="de-CH" sz="3600" b="1" dirty="0"/>
          </a:p>
        </p:txBody>
      </p:sp>
      <p:pic>
        <p:nvPicPr>
          <p:cNvPr id="32772" name="Picture 4" descr="Lego, Legomännchen, Männchen, Arbeiter, Arbeit, Kehre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369234"/>
            <a:ext cx="7560839" cy="50405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4927821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1"/>
          <p:cNvSpPr txBox="1">
            <a:spLocks/>
          </p:cNvSpPr>
          <p:nvPr/>
        </p:nvSpPr>
        <p:spPr>
          <a:xfrm>
            <a:off x="395536" y="404664"/>
            <a:ext cx="8424936" cy="324036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de-CH" sz="4000" b="1" dirty="0">
                <a:solidFill>
                  <a:srgbClr val="C76361"/>
                </a:solidFill>
              </a:rPr>
              <a:t>2</a:t>
            </a:r>
            <a:r>
              <a:rPr lang="de-CH" sz="4000" b="1" dirty="0" smtClean="0">
                <a:solidFill>
                  <a:srgbClr val="C76361"/>
                </a:solidFill>
              </a:rPr>
              <a:t>Thess 3,11: </a:t>
            </a:r>
            <a:r>
              <a:rPr lang="de-DE" sz="4000" b="1" dirty="0"/>
              <a:t>Wir hören nämlich, dass etliche von euch unordentlich wandeln und nicht arbeiten, sondern unnütze Dinge treiben</a:t>
            </a:r>
            <a:r>
              <a:rPr lang="de-DE" sz="4000" b="1" dirty="0" smtClean="0"/>
              <a:t>.</a:t>
            </a:r>
            <a:endParaRPr lang="de-CH" sz="4000" b="1" dirty="0"/>
          </a:p>
        </p:txBody>
      </p:sp>
      <p:pic>
        <p:nvPicPr>
          <p:cNvPr id="1026" name="Picture 2" descr="D:\11 Greece\Corinth\Corinth excavations and Temple of Apollo from southeast, tb031706091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281" b="35821"/>
          <a:stretch/>
        </p:blipFill>
        <p:spPr bwMode="auto">
          <a:xfrm>
            <a:off x="539552" y="3962084"/>
            <a:ext cx="8118482" cy="24238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9791176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1"/>
          <p:cNvSpPr txBox="1">
            <a:spLocks/>
          </p:cNvSpPr>
          <p:nvPr/>
        </p:nvSpPr>
        <p:spPr>
          <a:xfrm>
            <a:off x="395536" y="404664"/>
            <a:ext cx="8424936" cy="324036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de-CH" sz="4000" b="1" dirty="0">
                <a:solidFill>
                  <a:srgbClr val="C76361"/>
                </a:solidFill>
              </a:rPr>
              <a:t>2</a:t>
            </a:r>
            <a:r>
              <a:rPr lang="de-CH" sz="4000" b="1" dirty="0" smtClean="0">
                <a:solidFill>
                  <a:srgbClr val="C76361"/>
                </a:solidFill>
              </a:rPr>
              <a:t>Thess 3,12: </a:t>
            </a:r>
            <a:r>
              <a:rPr lang="de-DE" sz="4000" b="1" dirty="0" smtClean="0"/>
              <a:t>Solchen </a:t>
            </a:r>
            <a:r>
              <a:rPr lang="de-DE" sz="4000" b="1" dirty="0"/>
              <a:t>gebieten wir </a:t>
            </a:r>
            <a:r>
              <a:rPr lang="de-DE" sz="4000" b="1" dirty="0" smtClean="0"/>
              <a:t/>
            </a:r>
            <a:br>
              <a:rPr lang="de-DE" sz="4000" b="1" dirty="0" smtClean="0"/>
            </a:br>
            <a:r>
              <a:rPr lang="de-DE" sz="4000" b="1" dirty="0" smtClean="0"/>
              <a:t>und </a:t>
            </a:r>
            <a:r>
              <a:rPr lang="de-DE" sz="4000" b="1" dirty="0"/>
              <a:t>ermahnen sie im Auftrag unseres Herrn Jesus Christus, dass sie mit stiller Arbeit ihr eigenes Brot verdienen.</a:t>
            </a:r>
            <a:endParaRPr lang="de-CH" sz="4000" b="1" dirty="0"/>
          </a:p>
        </p:txBody>
      </p:sp>
      <p:pic>
        <p:nvPicPr>
          <p:cNvPr id="1026" name="Picture 2" descr="D:\11 Greece\Corinth\Corinth excavations and Temple of Apollo from southeast, tb031706091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281" b="35821"/>
          <a:stretch/>
        </p:blipFill>
        <p:spPr bwMode="auto">
          <a:xfrm>
            <a:off x="539552" y="3962084"/>
            <a:ext cx="8118482" cy="24238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8751910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1"/>
          <p:cNvSpPr txBox="1">
            <a:spLocks/>
          </p:cNvSpPr>
          <p:nvPr/>
        </p:nvSpPr>
        <p:spPr>
          <a:xfrm>
            <a:off x="395536" y="404664"/>
            <a:ext cx="8424936" cy="324036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de-CH" sz="4000" b="1" dirty="0" smtClean="0">
                <a:solidFill>
                  <a:srgbClr val="C76361"/>
                </a:solidFill>
              </a:rPr>
              <a:t>Gal 1,3: </a:t>
            </a:r>
            <a:r>
              <a:rPr lang="de-DE" sz="4000" b="1" dirty="0" smtClean="0"/>
              <a:t>… </a:t>
            </a:r>
            <a:r>
              <a:rPr lang="de-DE" sz="4000" b="1" dirty="0"/>
              <a:t>Gnade euch und Friede von Gott, unserem Vater, und dem Herrn Jesus Christus.</a:t>
            </a:r>
            <a:endParaRPr lang="de-CH" sz="4000" b="1" dirty="0"/>
          </a:p>
        </p:txBody>
      </p:sp>
      <p:pic>
        <p:nvPicPr>
          <p:cNvPr id="1026" name="Picture 2" descr="D:\11 Greece\Corinth\Corinth excavations and Temple of Apollo from southeast, tb031706091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281" b="35821"/>
          <a:stretch/>
        </p:blipFill>
        <p:spPr bwMode="auto">
          <a:xfrm>
            <a:off x="539552" y="3962084"/>
            <a:ext cx="8118482" cy="24238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2669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413792" y="476672"/>
            <a:ext cx="8280920" cy="5904656"/>
          </a:xfrm>
        </p:spPr>
        <p:txBody>
          <a:bodyPr anchor="t">
            <a:normAutofit/>
          </a:bodyPr>
          <a:lstStyle/>
          <a:p>
            <a:pPr algn="l"/>
            <a:r>
              <a:rPr lang="de-CH" b="1" dirty="0" smtClean="0"/>
              <a:t>Die Paulusbriefe (1/2)</a:t>
            </a:r>
            <a:br>
              <a:rPr lang="de-CH" b="1" dirty="0" smtClean="0"/>
            </a:br>
            <a:r>
              <a:rPr lang="de-CH" sz="3600" b="1" dirty="0">
                <a:solidFill>
                  <a:schemeClr val="accent1">
                    <a:lumMod val="75000"/>
                  </a:schemeClr>
                </a:solidFill>
              </a:rPr>
              <a:t/>
            </a:r>
            <a:br>
              <a:rPr lang="de-CH" sz="3600" b="1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de-CH" sz="3600" b="1" dirty="0" smtClean="0">
                <a:solidFill>
                  <a:srgbClr val="C76361"/>
                </a:solidFill>
              </a:rPr>
              <a:t>   </a:t>
            </a:r>
            <a:r>
              <a:rPr lang="de-CH" sz="3600" b="1" dirty="0" smtClean="0"/>
              <a:t>Einleitung</a:t>
            </a:r>
            <a:br>
              <a:rPr lang="de-CH" sz="3600" b="1" dirty="0" smtClean="0"/>
            </a:br>
            <a:r>
              <a:rPr lang="de-CH" sz="900" b="1" dirty="0"/>
              <a:t/>
            </a:r>
            <a:br>
              <a:rPr lang="de-CH" sz="900" b="1" dirty="0"/>
            </a:br>
            <a:r>
              <a:rPr lang="de-CH" sz="3600" b="1" dirty="0" smtClean="0"/>
              <a:t>   1. Die neutestamentlichen Briefe</a:t>
            </a:r>
            <a:br>
              <a:rPr lang="de-CH" sz="3600" b="1" dirty="0" smtClean="0"/>
            </a:br>
            <a:r>
              <a:rPr lang="de-CH" sz="900" b="1" dirty="0" smtClean="0"/>
              <a:t/>
            </a:r>
            <a:br>
              <a:rPr lang="de-CH" sz="900" b="1" dirty="0" smtClean="0"/>
            </a:br>
            <a:r>
              <a:rPr lang="de-CH" sz="3600" b="1" dirty="0" smtClean="0"/>
              <a:t>   2. Die frühen Paulusbriefe</a:t>
            </a:r>
            <a:br>
              <a:rPr lang="de-CH" sz="3600" b="1" dirty="0" smtClean="0"/>
            </a:br>
            <a:r>
              <a:rPr lang="de-CH" sz="900" b="1" dirty="0">
                <a:solidFill>
                  <a:schemeClr val="accent4">
                    <a:lumMod val="75000"/>
                  </a:schemeClr>
                </a:solidFill>
              </a:rPr>
              <a:t/>
            </a:r>
            <a:br>
              <a:rPr lang="de-CH" sz="900" b="1" dirty="0">
                <a:solidFill>
                  <a:schemeClr val="accent4">
                    <a:lumMod val="75000"/>
                  </a:schemeClr>
                </a:solidFill>
              </a:rPr>
            </a:br>
            <a:r>
              <a:rPr lang="de-CH" sz="3600" b="1" dirty="0">
                <a:solidFill>
                  <a:schemeClr val="accent4">
                    <a:lumMod val="75000"/>
                  </a:schemeClr>
                </a:solidFill>
              </a:rPr>
              <a:t>   </a:t>
            </a:r>
            <a:r>
              <a:rPr lang="de-CH" sz="3600" b="1" dirty="0" smtClean="0">
                <a:solidFill>
                  <a:srgbClr val="C76361"/>
                </a:solidFill>
              </a:rPr>
              <a:t>3. Die drei umfangreichen Schreiben</a:t>
            </a:r>
            <a:r>
              <a:rPr lang="de-CH" sz="3600" b="1" dirty="0">
                <a:solidFill>
                  <a:srgbClr val="C76361"/>
                </a:solidFill>
              </a:rPr>
              <a:t/>
            </a:r>
            <a:br>
              <a:rPr lang="de-CH" sz="3600" b="1" dirty="0">
                <a:solidFill>
                  <a:srgbClr val="C76361"/>
                </a:solidFill>
              </a:rPr>
            </a:br>
            <a:r>
              <a:rPr lang="de-CH" sz="900" b="1" dirty="0">
                <a:solidFill>
                  <a:srgbClr val="C76361"/>
                </a:solidFill>
              </a:rPr>
              <a:t/>
            </a:r>
            <a:br>
              <a:rPr lang="de-CH" sz="900" b="1" dirty="0">
                <a:solidFill>
                  <a:srgbClr val="C76361"/>
                </a:solidFill>
              </a:rPr>
            </a:br>
            <a:r>
              <a:rPr lang="de-CH" sz="1800" b="1" dirty="0" smtClean="0">
                <a:solidFill>
                  <a:schemeClr val="accent4">
                    <a:lumMod val="75000"/>
                  </a:schemeClr>
                </a:solidFill>
              </a:rPr>
              <a:t>     </a:t>
            </a:r>
            <a:r>
              <a:rPr lang="de-CH" sz="3600" b="1" dirty="0" smtClean="0"/>
              <a:t>Schlusswort</a:t>
            </a:r>
            <a:endParaRPr lang="de-CH" sz="3600" b="1" dirty="0"/>
          </a:p>
        </p:txBody>
      </p:sp>
      <p:pic>
        <p:nvPicPr>
          <p:cNvPr id="4" name="Grafik 3" descr="http://www.calligraphy-museum.com/EditorFiles/image/News/2011/09/2011-09-28_b2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5301208"/>
            <a:ext cx="2793876" cy="1232540"/>
          </a:xfrm>
          <a:prstGeom prst="rect">
            <a:avLst/>
          </a:prstGeom>
          <a:noFill/>
          <a:ln>
            <a:noFill/>
          </a:ln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004187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1"/>
          <p:cNvSpPr txBox="1">
            <a:spLocks/>
          </p:cNvSpPr>
          <p:nvPr/>
        </p:nvSpPr>
        <p:spPr>
          <a:xfrm>
            <a:off x="5652120" y="403241"/>
            <a:ext cx="3307861" cy="1225559"/>
          </a:xfrm>
          <a:prstGeom prst="rect">
            <a:avLst/>
          </a:prstGeom>
          <a:solidFill>
            <a:srgbClr val="FFFFFF">
              <a:alpha val="60000"/>
            </a:srgbClr>
          </a:solidFill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CH" sz="3600" b="1" dirty="0" smtClean="0"/>
              <a:t>DER APOSTEL PAULUS</a:t>
            </a:r>
            <a:endParaRPr lang="de-CH" sz="3600" b="1" dirty="0"/>
          </a:p>
        </p:txBody>
      </p:sp>
      <p:sp>
        <p:nvSpPr>
          <p:cNvPr id="5" name="Textfeld 4"/>
          <p:cNvSpPr txBox="1"/>
          <p:nvPr/>
        </p:nvSpPr>
        <p:spPr>
          <a:xfrm>
            <a:off x="5580112" y="6165304"/>
            <a:ext cx="30243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b="1" dirty="0" smtClean="0"/>
              <a:t>Bild: Rembrandt (1633)</a:t>
            </a:r>
            <a:endParaRPr lang="de-CH" b="1" dirty="0"/>
          </a:p>
        </p:txBody>
      </p:sp>
      <p:pic>
        <p:nvPicPr>
          <p:cNvPr id="9218" name="Picture 2" descr="Saint Paul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403241"/>
            <a:ext cx="4948458" cy="60187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544425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413792" y="476672"/>
            <a:ext cx="8280920" cy="5904656"/>
          </a:xfrm>
        </p:spPr>
        <p:txBody>
          <a:bodyPr anchor="t">
            <a:normAutofit/>
          </a:bodyPr>
          <a:lstStyle/>
          <a:p>
            <a:pPr algn="l"/>
            <a:r>
              <a:rPr lang="de-CH" b="1" dirty="0" smtClean="0"/>
              <a:t>Die drei umfangreichen Schreiben</a:t>
            </a:r>
            <a:br>
              <a:rPr lang="de-CH" b="1" dirty="0" smtClean="0"/>
            </a:br>
            <a:r>
              <a:rPr lang="de-CH" b="1" dirty="0">
                <a:solidFill>
                  <a:schemeClr val="accent1">
                    <a:lumMod val="75000"/>
                  </a:schemeClr>
                </a:solidFill>
              </a:rPr>
              <a:t/>
            </a:r>
            <a:br>
              <a:rPr lang="de-CH" b="1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de-CH" sz="3600" b="1" dirty="0" smtClean="0">
                <a:solidFill>
                  <a:srgbClr val="C76361"/>
                </a:solidFill>
              </a:rPr>
              <a:t>   a. Der erste Korintherbrief</a:t>
            </a:r>
            <a:r>
              <a:rPr lang="de-CH" sz="3600" b="1" dirty="0" smtClean="0"/>
              <a:t/>
            </a:r>
            <a:br>
              <a:rPr lang="de-CH" sz="3600" b="1" dirty="0" smtClean="0"/>
            </a:br>
            <a:r>
              <a:rPr lang="de-CH" sz="4000" b="1" dirty="0" smtClean="0"/>
              <a:t/>
            </a:r>
            <a:br>
              <a:rPr lang="de-CH" sz="4000" b="1" dirty="0" smtClean="0"/>
            </a:br>
            <a:r>
              <a:rPr lang="de-CH" sz="3600" b="1" dirty="0" smtClean="0">
                <a:solidFill>
                  <a:srgbClr val="C76361"/>
                </a:solidFill>
              </a:rPr>
              <a:t>   </a:t>
            </a:r>
            <a:r>
              <a:rPr lang="de-CH" sz="3600" b="1" dirty="0"/>
              <a:t>b</a:t>
            </a:r>
            <a:r>
              <a:rPr lang="de-CH" sz="3600" b="1" dirty="0" smtClean="0"/>
              <a:t>. Der zweite Korintherbrief</a:t>
            </a:r>
            <a:r>
              <a:rPr lang="de-CH" sz="3600" b="1" dirty="0" smtClean="0">
                <a:solidFill>
                  <a:srgbClr val="C76361"/>
                </a:solidFill>
              </a:rPr>
              <a:t/>
            </a:r>
            <a:br>
              <a:rPr lang="de-CH" sz="3600" b="1" dirty="0" smtClean="0">
                <a:solidFill>
                  <a:srgbClr val="C76361"/>
                </a:solidFill>
              </a:rPr>
            </a:br>
            <a:r>
              <a:rPr lang="de-CH" sz="4000" b="1" dirty="0">
                <a:solidFill>
                  <a:schemeClr val="accent4">
                    <a:lumMod val="75000"/>
                  </a:schemeClr>
                </a:solidFill>
              </a:rPr>
              <a:t/>
            </a:r>
            <a:br>
              <a:rPr lang="de-CH" sz="4000" b="1" dirty="0">
                <a:solidFill>
                  <a:schemeClr val="accent4">
                    <a:lumMod val="75000"/>
                  </a:schemeClr>
                </a:solidFill>
              </a:rPr>
            </a:br>
            <a:r>
              <a:rPr lang="de-CH" sz="3600" b="1" dirty="0"/>
              <a:t>   c</a:t>
            </a:r>
            <a:r>
              <a:rPr lang="de-CH" sz="3600" b="1" dirty="0" smtClean="0"/>
              <a:t>. Der Römerbrief</a:t>
            </a:r>
            <a:endParaRPr lang="de-CH" sz="3600" b="1" dirty="0"/>
          </a:p>
        </p:txBody>
      </p:sp>
      <p:pic>
        <p:nvPicPr>
          <p:cNvPr id="4" name="Grafik 3" descr="http://www.calligraphy-museum.com/EditorFiles/image/News/2011/09/2011-09-28_b2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5301208"/>
            <a:ext cx="2793876" cy="1232540"/>
          </a:xfrm>
          <a:prstGeom prst="rect">
            <a:avLst/>
          </a:prstGeom>
          <a:noFill/>
          <a:ln>
            <a:noFill/>
          </a:ln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0642618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1"/>
          <p:cNvSpPr txBox="1">
            <a:spLocks/>
          </p:cNvSpPr>
          <p:nvPr/>
        </p:nvSpPr>
        <p:spPr>
          <a:xfrm>
            <a:off x="395536" y="404664"/>
            <a:ext cx="8424936" cy="576064"/>
          </a:xfrm>
          <a:prstGeom prst="rect">
            <a:avLst/>
          </a:prstGeom>
          <a:solidFill>
            <a:srgbClr val="FFFFFF">
              <a:alpha val="60000"/>
            </a:srgbClr>
          </a:solidFill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CH" sz="3600" b="1" dirty="0" smtClean="0"/>
              <a:t>EPHESUS</a:t>
            </a:r>
            <a:endParaRPr lang="de-CH" sz="3600" b="1" dirty="0"/>
          </a:p>
        </p:txBody>
      </p:sp>
      <p:pic>
        <p:nvPicPr>
          <p:cNvPr id="34818" name="Picture 2" descr="D:\10 Western Turkey\Ephesus\Ephesus area of Temple of Artemis from Selcuk, tb01050151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3266" y="1254246"/>
            <a:ext cx="7020448" cy="5265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1304537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1"/>
          <p:cNvSpPr txBox="1">
            <a:spLocks/>
          </p:cNvSpPr>
          <p:nvPr/>
        </p:nvSpPr>
        <p:spPr>
          <a:xfrm>
            <a:off x="395536" y="404664"/>
            <a:ext cx="8424936" cy="324036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de-CH" sz="4000" b="1" dirty="0" smtClean="0">
                <a:solidFill>
                  <a:srgbClr val="C76361"/>
                </a:solidFill>
              </a:rPr>
              <a:t>1Kor 16,8: </a:t>
            </a:r>
            <a:r>
              <a:rPr lang="de-DE" sz="4000" b="1" dirty="0"/>
              <a:t>Ich werde aber bis </a:t>
            </a:r>
            <a:r>
              <a:rPr lang="de-DE" sz="4000" b="1" dirty="0" smtClean="0"/>
              <a:t/>
            </a:r>
            <a:br>
              <a:rPr lang="de-DE" sz="4000" b="1" dirty="0" smtClean="0"/>
            </a:br>
            <a:r>
              <a:rPr lang="de-DE" sz="4000" b="1" dirty="0" smtClean="0"/>
              <a:t>Pfingsten </a:t>
            </a:r>
            <a:r>
              <a:rPr lang="de-DE" sz="4000" b="1" dirty="0"/>
              <a:t>in Ephesus bleiben; denn eine Tür hat sich mir aufgetan, weit und vielversprechend; und es gibt </a:t>
            </a:r>
            <a:r>
              <a:rPr lang="de-DE" sz="4000" b="1" dirty="0" smtClean="0"/>
              <a:t/>
            </a:r>
            <a:br>
              <a:rPr lang="de-DE" sz="4000" b="1" dirty="0" smtClean="0"/>
            </a:br>
            <a:r>
              <a:rPr lang="de-DE" sz="4000" b="1" dirty="0" smtClean="0"/>
              <a:t>viele </a:t>
            </a:r>
            <a:r>
              <a:rPr lang="de-DE" sz="4000" b="1" dirty="0"/>
              <a:t>Widersacher. </a:t>
            </a:r>
            <a:endParaRPr lang="de-CH" sz="4000" b="1" dirty="0"/>
          </a:p>
        </p:txBody>
      </p:sp>
      <p:pic>
        <p:nvPicPr>
          <p:cNvPr id="1026" name="Picture 2" descr="D:\11 Greece\Corinth\Corinth excavations and Temple of Apollo from southeast, tb031706091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281" b="35821"/>
          <a:stretch/>
        </p:blipFill>
        <p:spPr bwMode="auto">
          <a:xfrm>
            <a:off x="539552" y="3962084"/>
            <a:ext cx="8118482" cy="24238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461807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1"/>
          <p:cNvSpPr txBox="1">
            <a:spLocks/>
          </p:cNvSpPr>
          <p:nvPr/>
        </p:nvSpPr>
        <p:spPr>
          <a:xfrm>
            <a:off x="395536" y="404664"/>
            <a:ext cx="8424936" cy="612068"/>
          </a:xfrm>
          <a:prstGeom prst="rect">
            <a:avLst/>
          </a:prstGeom>
          <a:solidFill>
            <a:srgbClr val="FFFFFF">
              <a:alpha val="60000"/>
            </a:srgbClr>
          </a:solidFill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CH" sz="3600" b="1" dirty="0" smtClean="0"/>
              <a:t>DER ERSTE KORINTHERBRIEF</a:t>
            </a:r>
            <a:endParaRPr lang="de-CH" sz="3600" b="1" dirty="0"/>
          </a:p>
        </p:txBody>
      </p:sp>
      <p:pic>
        <p:nvPicPr>
          <p:cNvPr id="23554" name="Picture 2" descr="http://www.bible-history.com/maps/images/acts-pauls-third-missionary-journey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1268760"/>
            <a:ext cx="6696744" cy="5272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Nach rechts gekrümmter Pfeil 3"/>
          <p:cNvSpPr/>
          <p:nvPr/>
        </p:nvSpPr>
        <p:spPr>
          <a:xfrm rot="5234646">
            <a:off x="2542613" y="1703098"/>
            <a:ext cx="819403" cy="1942290"/>
          </a:xfrm>
          <a:prstGeom prst="curvedRightArrow">
            <a:avLst>
              <a:gd name="adj1" fmla="val 24142"/>
              <a:gd name="adj2" fmla="val 50000"/>
              <a:gd name="adj3" fmla="val 25000"/>
            </a:avLst>
          </a:prstGeom>
          <a:solidFill>
            <a:srgbClr val="24A824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>
              <a:solidFill>
                <a:schemeClr val="tx1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0270882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1"/>
          <p:cNvSpPr txBox="1">
            <a:spLocks/>
          </p:cNvSpPr>
          <p:nvPr/>
        </p:nvSpPr>
        <p:spPr>
          <a:xfrm>
            <a:off x="395536" y="404664"/>
            <a:ext cx="8424936" cy="576064"/>
          </a:xfrm>
          <a:prstGeom prst="rect">
            <a:avLst/>
          </a:prstGeom>
          <a:solidFill>
            <a:srgbClr val="FFFFFF">
              <a:alpha val="60000"/>
            </a:srgbClr>
          </a:solidFill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CH" sz="3600" b="1" dirty="0" smtClean="0"/>
              <a:t>KORINTH UND AKROKORINTH</a:t>
            </a:r>
            <a:endParaRPr lang="de-CH" sz="3600" b="1" dirty="0"/>
          </a:p>
        </p:txBody>
      </p:sp>
      <p:pic>
        <p:nvPicPr>
          <p:cNvPr id="35842" name="Picture 2" descr="D:\11 Greece\Corinth\Acrocorinth from Corinth excavations, tb05080300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293799"/>
            <a:ext cx="6878263" cy="51595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9505784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1"/>
          <p:cNvSpPr txBox="1">
            <a:spLocks/>
          </p:cNvSpPr>
          <p:nvPr/>
        </p:nvSpPr>
        <p:spPr>
          <a:xfrm>
            <a:off x="395536" y="404664"/>
            <a:ext cx="8424936" cy="576064"/>
          </a:xfrm>
          <a:prstGeom prst="rect">
            <a:avLst/>
          </a:prstGeom>
          <a:solidFill>
            <a:srgbClr val="FFFFFF">
              <a:alpha val="60000"/>
            </a:srgbClr>
          </a:solidFill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CH" sz="3600" b="1" dirty="0" smtClean="0"/>
              <a:t>DER ISTHMUS (LANDENGE)</a:t>
            </a:r>
            <a:endParaRPr lang="de-CH" sz="3600" b="1" dirty="0"/>
          </a:p>
        </p:txBody>
      </p:sp>
      <p:pic>
        <p:nvPicPr>
          <p:cNvPr id="43010" name="Picture 2" descr="D:\11 Greece\Corinth Area\Isthmus from Acrocorinth, tb050803019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3838" y="1340768"/>
            <a:ext cx="6768332" cy="5077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9021979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1"/>
          <p:cNvSpPr txBox="1">
            <a:spLocks/>
          </p:cNvSpPr>
          <p:nvPr/>
        </p:nvSpPr>
        <p:spPr>
          <a:xfrm>
            <a:off x="395536" y="404664"/>
            <a:ext cx="8424936" cy="576064"/>
          </a:xfrm>
          <a:prstGeom prst="rect">
            <a:avLst/>
          </a:prstGeom>
          <a:solidFill>
            <a:srgbClr val="FFFFFF">
              <a:alpha val="60000"/>
            </a:srgbClr>
          </a:solidFill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CH" sz="3600" b="1" dirty="0" smtClean="0"/>
              <a:t>AUSGRABUNGEN IN KORINTH</a:t>
            </a:r>
            <a:endParaRPr lang="de-CH" sz="3600" b="1" dirty="0"/>
          </a:p>
        </p:txBody>
      </p:sp>
      <p:pic>
        <p:nvPicPr>
          <p:cNvPr id="36866" name="Picture 2" descr="D:\11 Greece\Corinth\Corinth excavations and Temple of Apollo from southeast, tb03170609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8004" y="1412776"/>
            <a:ext cx="7560000" cy="5027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990427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1"/>
          <p:cNvSpPr txBox="1">
            <a:spLocks/>
          </p:cNvSpPr>
          <p:nvPr/>
        </p:nvSpPr>
        <p:spPr>
          <a:xfrm>
            <a:off x="395536" y="404664"/>
            <a:ext cx="8424936" cy="576064"/>
          </a:xfrm>
          <a:prstGeom prst="rect">
            <a:avLst/>
          </a:prstGeom>
          <a:solidFill>
            <a:srgbClr val="FFFFFF">
              <a:alpha val="60000"/>
            </a:srgbClr>
          </a:solidFill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CH" sz="3600" b="1" dirty="0" smtClean="0"/>
              <a:t>STREITIGKEITEN UND PARTEIUNGEN</a:t>
            </a:r>
            <a:endParaRPr lang="de-CH" sz="3600" b="1" dirty="0"/>
          </a:p>
        </p:txBody>
      </p:sp>
      <p:pic>
        <p:nvPicPr>
          <p:cNvPr id="37892" name="Picture 4" descr="Kommunikation, Gespräch, Richtig, Falsch, Strei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6132" y="1196752"/>
            <a:ext cx="7763743" cy="52890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932701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413792" y="476672"/>
            <a:ext cx="8280920" cy="5904656"/>
          </a:xfrm>
        </p:spPr>
        <p:txBody>
          <a:bodyPr anchor="t">
            <a:normAutofit/>
          </a:bodyPr>
          <a:lstStyle/>
          <a:p>
            <a:pPr algn="l"/>
            <a:r>
              <a:rPr lang="de-CH" b="1" dirty="0" smtClean="0"/>
              <a:t>Die Paulusbriefe (1/2)</a:t>
            </a:r>
            <a:br>
              <a:rPr lang="de-CH" b="1" dirty="0" smtClean="0"/>
            </a:br>
            <a:r>
              <a:rPr lang="de-CH" sz="3600" b="1" dirty="0">
                <a:solidFill>
                  <a:schemeClr val="accent1">
                    <a:lumMod val="75000"/>
                  </a:schemeClr>
                </a:solidFill>
              </a:rPr>
              <a:t/>
            </a:r>
            <a:br>
              <a:rPr lang="de-CH" sz="3600" b="1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de-CH" sz="3600" b="1" dirty="0" smtClean="0">
                <a:solidFill>
                  <a:srgbClr val="C76361"/>
                </a:solidFill>
              </a:rPr>
              <a:t>   Einleitung</a:t>
            </a:r>
            <a:r>
              <a:rPr lang="de-CH" sz="3600" b="1" dirty="0" smtClean="0"/>
              <a:t/>
            </a:r>
            <a:br>
              <a:rPr lang="de-CH" sz="3600" b="1" dirty="0" smtClean="0"/>
            </a:br>
            <a:r>
              <a:rPr lang="de-CH" sz="900" b="1" dirty="0"/>
              <a:t/>
            </a:r>
            <a:br>
              <a:rPr lang="de-CH" sz="900" b="1" dirty="0"/>
            </a:br>
            <a:r>
              <a:rPr lang="de-CH" sz="3600" b="1" dirty="0" smtClean="0"/>
              <a:t>   1. Die neutestamentlichen Briefe</a:t>
            </a:r>
            <a:br>
              <a:rPr lang="de-CH" sz="3600" b="1" dirty="0" smtClean="0"/>
            </a:br>
            <a:r>
              <a:rPr lang="de-CH" sz="900" b="1" dirty="0" smtClean="0">
                <a:solidFill>
                  <a:schemeClr val="accent4">
                    <a:lumMod val="75000"/>
                  </a:schemeClr>
                </a:solidFill>
              </a:rPr>
              <a:t/>
            </a:r>
            <a:br>
              <a:rPr lang="de-CH" sz="900" b="1" dirty="0" smtClean="0">
                <a:solidFill>
                  <a:schemeClr val="accent4">
                    <a:lumMod val="75000"/>
                  </a:schemeClr>
                </a:solidFill>
              </a:rPr>
            </a:br>
            <a:r>
              <a:rPr lang="de-CH" sz="3600" b="1" dirty="0" smtClean="0">
                <a:solidFill>
                  <a:schemeClr val="accent4">
                    <a:lumMod val="75000"/>
                  </a:schemeClr>
                </a:solidFill>
              </a:rPr>
              <a:t>   </a:t>
            </a:r>
            <a:r>
              <a:rPr lang="de-CH" sz="3600" b="1" dirty="0" smtClean="0"/>
              <a:t>2. Die frühen Paulusbriefe</a:t>
            </a:r>
            <a:br>
              <a:rPr lang="de-CH" sz="3600" b="1" dirty="0" smtClean="0"/>
            </a:br>
            <a:r>
              <a:rPr lang="de-CH" sz="900" b="1" dirty="0">
                <a:solidFill>
                  <a:schemeClr val="accent4">
                    <a:lumMod val="75000"/>
                  </a:schemeClr>
                </a:solidFill>
              </a:rPr>
              <a:t/>
            </a:r>
            <a:br>
              <a:rPr lang="de-CH" sz="900" b="1" dirty="0">
                <a:solidFill>
                  <a:schemeClr val="accent4">
                    <a:lumMod val="75000"/>
                  </a:schemeClr>
                </a:solidFill>
              </a:rPr>
            </a:br>
            <a:r>
              <a:rPr lang="de-CH" sz="3600" b="1" dirty="0">
                <a:solidFill>
                  <a:schemeClr val="accent4">
                    <a:lumMod val="75000"/>
                  </a:schemeClr>
                </a:solidFill>
              </a:rPr>
              <a:t>   </a:t>
            </a:r>
            <a:r>
              <a:rPr lang="de-CH" sz="3600" b="1" dirty="0" smtClean="0"/>
              <a:t>3. Die drei umfangreichen Schreiben</a:t>
            </a:r>
            <a:r>
              <a:rPr lang="de-CH" sz="3600" b="1" dirty="0"/>
              <a:t/>
            </a:r>
            <a:br>
              <a:rPr lang="de-CH" sz="3600" b="1" dirty="0"/>
            </a:br>
            <a:r>
              <a:rPr lang="de-CH" sz="900" b="1" dirty="0">
                <a:solidFill>
                  <a:schemeClr val="accent4">
                    <a:lumMod val="75000"/>
                  </a:schemeClr>
                </a:solidFill>
              </a:rPr>
              <a:t/>
            </a:r>
            <a:br>
              <a:rPr lang="de-CH" sz="900" b="1" dirty="0">
                <a:solidFill>
                  <a:schemeClr val="accent4">
                    <a:lumMod val="75000"/>
                  </a:schemeClr>
                </a:solidFill>
              </a:rPr>
            </a:br>
            <a:r>
              <a:rPr lang="de-CH" sz="1800" b="1" dirty="0" smtClean="0">
                <a:solidFill>
                  <a:schemeClr val="accent4">
                    <a:lumMod val="75000"/>
                  </a:schemeClr>
                </a:solidFill>
              </a:rPr>
              <a:t>     </a:t>
            </a:r>
            <a:r>
              <a:rPr lang="de-CH" sz="3600" b="1" dirty="0" smtClean="0"/>
              <a:t>Schlusswort</a:t>
            </a:r>
            <a:endParaRPr lang="de-CH" sz="3600" b="1" dirty="0"/>
          </a:p>
        </p:txBody>
      </p:sp>
      <p:pic>
        <p:nvPicPr>
          <p:cNvPr id="4" name="Grafik 3" descr="http://www.calligraphy-museum.com/EditorFiles/image/News/2011/09/2011-09-28_b2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5301208"/>
            <a:ext cx="2793876" cy="1232540"/>
          </a:xfrm>
          <a:prstGeom prst="rect">
            <a:avLst/>
          </a:prstGeom>
          <a:noFill/>
          <a:ln>
            <a:noFill/>
          </a:ln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3200494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1"/>
          <p:cNvSpPr txBox="1">
            <a:spLocks/>
          </p:cNvSpPr>
          <p:nvPr/>
        </p:nvSpPr>
        <p:spPr>
          <a:xfrm>
            <a:off x="395536" y="404664"/>
            <a:ext cx="8424936" cy="324036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de-CH" sz="4000" b="1" dirty="0" smtClean="0">
                <a:solidFill>
                  <a:srgbClr val="C76361"/>
                </a:solidFill>
              </a:rPr>
              <a:t>1Kor 3,11: </a:t>
            </a:r>
            <a:r>
              <a:rPr lang="de-DE" sz="4000" b="1" dirty="0"/>
              <a:t>Denn einen anderen </a:t>
            </a:r>
            <a:r>
              <a:rPr lang="de-DE" sz="4000" b="1" dirty="0" smtClean="0"/>
              <a:t/>
            </a:r>
            <a:br>
              <a:rPr lang="de-DE" sz="4000" b="1" dirty="0" smtClean="0"/>
            </a:br>
            <a:r>
              <a:rPr lang="de-DE" sz="4000" b="1" dirty="0" smtClean="0"/>
              <a:t>Grund </a:t>
            </a:r>
            <a:r>
              <a:rPr lang="de-DE" sz="4000" b="1" dirty="0"/>
              <a:t>kann niemand legen </a:t>
            </a:r>
            <a:r>
              <a:rPr lang="de-DE" sz="4000" b="1" dirty="0" err="1"/>
              <a:t>ausser</a:t>
            </a:r>
            <a:r>
              <a:rPr lang="de-DE" sz="4000" b="1" dirty="0"/>
              <a:t> dem, der gelegt ist, welcher ist Jesus Christus.</a:t>
            </a:r>
            <a:endParaRPr lang="de-CH" sz="4000" b="1" dirty="0"/>
          </a:p>
        </p:txBody>
      </p:sp>
      <p:pic>
        <p:nvPicPr>
          <p:cNvPr id="1026" name="Picture 2" descr="D:\11 Greece\Corinth\Corinth excavations and Temple of Apollo from southeast, tb031706091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281" b="35821"/>
          <a:stretch/>
        </p:blipFill>
        <p:spPr bwMode="auto">
          <a:xfrm>
            <a:off x="539552" y="3962084"/>
            <a:ext cx="8118482" cy="24238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647485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1"/>
          <p:cNvSpPr txBox="1">
            <a:spLocks/>
          </p:cNvSpPr>
          <p:nvPr/>
        </p:nvSpPr>
        <p:spPr>
          <a:xfrm>
            <a:off x="395536" y="404664"/>
            <a:ext cx="8424936" cy="576064"/>
          </a:xfrm>
          <a:prstGeom prst="rect">
            <a:avLst/>
          </a:prstGeom>
          <a:solidFill>
            <a:srgbClr val="FFFFFF">
              <a:alpha val="60000"/>
            </a:srgbClr>
          </a:solidFill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CH" sz="3600" b="1" dirty="0" smtClean="0"/>
              <a:t>FRAGEN RUND UM DIE EHE (1KOR 7)</a:t>
            </a:r>
            <a:endParaRPr lang="de-CH" sz="3600" b="1" dirty="0"/>
          </a:p>
        </p:txBody>
      </p:sp>
      <p:pic>
        <p:nvPicPr>
          <p:cNvPr id="44034" name="Picture 2" descr="Paar, Mann, Frau, Auseinandersetzung, Differenz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2319" y="1268760"/>
            <a:ext cx="7251370" cy="5121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72812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1"/>
          <p:cNvSpPr txBox="1">
            <a:spLocks/>
          </p:cNvSpPr>
          <p:nvPr/>
        </p:nvSpPr>
        <p:spPr>
          <a:xfrm>
            <a:off x="395536" y="404664"/>
            <a:ext cx="8424936" cy="576064"/>
          </a:xfrm>
          <a:prstGeom prst="rect">
            <a:avLst/>
          </a:prstGeom>
          <a:solidFill>
            <a:srgbClr val="FFFFFF">
              <a:alpha val="60000"/>
            </a:srgbClr>
          </a:solidFill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CH" sz="3600" b="1" dirty="0" smtClean="0"/>
              <a:t>DAS ABENDMAHL (1KOR 10-11)</a:t>
            </a:r>
            <a:endParaRPr lang="de-CH" sz="3600" b="1" dirty="0"/>
          </a:p>
        </p:txBody>
      </p:sp>
      <p:pic>
        <p:nvPicPr>
          <p:cNvPr id="46082" name="Picture 2" descr="Abendmahl, Kirche, Gemeinde, Brot, Wein, Traubensaf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614286"/>
            <a:ext cx="8192909" cy="4608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4835172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413792" y="476672"/>
            <a:ext cx="8280920" cy="5904656"/>
          </a:xfrm>
        </p:spPr>
        <p:txBody>
          <a:bodyPr anchor="t">
            <a:normAutofit/>
          </a:bodyPr>
          <a:lstStyle/>
          <a:p>
            <a:pPr algn="l"/>
            <a:r>
              <a:rPr lang="de-CH" b="1" dirty="0" smtClean="0"/>
              <a:t>Die drei umfangreichen Schreiben</a:t>
            </a:r>
            <a:br>
              <a:rPr lang="de-CH" b="1" dirty="0" smtClean="0"/>
            </a:br>
            <a:r>
              <a:rPr lang="de-CH" b="1" dirty="0">
                <a:solidFill>
                  <a:schemeClr val="accent1">
                    <a:lumMod val="75000"/>
                  </a:schemeClr>
                </a:solidFill>
              </a:rPr>
              <a:t/>
            </a:r>
            <a:br>
              <a:rPr lang="de-CH" b="1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de-CH" sz="3600" b="1" dirty="0" smtClean="0"/>
              <a:t>   a. Der erste Korintherbrief</a:t>
            </a:r>
            <a:br>
              <a:rPr lang="de-CH" sz="3600" b="1" dirty="0" smtClean="0"/>
            </a:br>
            <a:r>
              <a:rPr lang="de-CH" sz="4000" b="1" dirty="0" smtClean="0"/>
              <a:t/>
            </a:r>
            <a:br>
              <a:rPr lang="de-CH" sz="4000" b="1" dirty="0" smtClean="0"/>
            </a:br>
            <a:r>
              <a:rPr lang="de-CH" sz="3600" b="1" dirty="0" smtClean="0">
                <a:solidFill>
                  <a:srgbClr val="C76361"/>
                </a:solidFill>
              </a:rPr>
              <a:t>   b. Der zweite Korintherbrief</a:t>
            </a:r>
            <a:br>
              <a:rPr lang="de-CH" sz="3600" b="1" dirty="0" smtClean="0">
                <a:solidFill>
                  <a:srgbClr val="C76361"/>
                </a:solidFill>
              </a:rPr>
            </a:br>
            <a:r>
              <a:rPr lang="de-CH" sz="4000" b="1" dirty="0">
                <a:solidFill>
                  <a:schemeClr val="accent4">
                    <a:lumMod val="75000"/>
                  </a:schemeClr>
                </a:solidFill>
              </a:rPr>
              <a:t/>
            </a:r>
            <a:br>
              <a:rPr lang="de-CH" sz="4000" b="1" dirty="0">
                <a:solidFill>
                  <a:schemeClr val="accent4">
                    <a:lumMod val="75000"/>
                  </a:schemeClr>
                </a:solidFill>
              </a:rPr>
            </a:br>
            <a:r>
              <a:rPr lang="de-CH" sz="3600" b="1" dirty="0"/>
              <a:t>   c</a:t>
            </a:r>
            <a:r>
              <a:rPr lang="de-CH" sz="3600" b="1" dirty="0" smtClean="0"/>
              <a:t>. Der Römerbrief</a:t>
            </a:r>
            <a:endParaRPr lang="de-CH" sz="3600" b="1" dirty="0"/>
          </a:p>
        </p:txBody>
      </p:sp>
      <p:pic>
        <p:nvPicPr>
          <p:cNvPr id="4" name="Grafik 3" descr="http://www.calligraphy-museum.com/EditorFiles/image/News/2011/09/2011-09-28_b2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5301208"/>
            <a:ext cx="2793876" cy="1232540"/>
          </a:xfrm>
          <a:prstGeom prst="rect">
            <a:avLst/>
          </a:prstGeom>
          <a:noFill/>
          <a:ln>
            <a:noFill/>
          </a:ln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8811848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1"/>
          <p:cNvSpPr txBox="1">
            <a:spLocks/>
          </p:cNvSpPr>
          <p:nvPr/>
        </p:nvSpPr>
        <p:spPr>
          <a:xfrm>
            <a:off x="395536" y="404664"/>
            <a:ext cx="8424936" cy="612068"/>
          </a:xfrm>
          <a:prstGeom prst="rect">
            <a:avLst/>
          </a:prstGeom>
          <a:solidFill>
            <a:srgbClr val="FFFFFF">
              <a:alpha val="60000"/>
            </a:srgbClr>
          </a:solidFill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CH" sz="3600" b="1" dirty="0" smtClean="0"/>
              <a:t>DER ZWISCHENBESUCH IN KORINTH</a:t>
            </a:r>
            <a:endParaRPr lang="de-CH" sz="3600" b="1" dirty="0"/>
          </a:p>
        </p:txBody>
      </p:sp>
      <p:pic>
        <p:nvPicPr>
          <p:cNvPr id="23554" name="Picture 2" descr="http://www.bible-history.com/maps/images/acts-pauls-third-missionary-journey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1268760"/>
            <a:ext cx="6696744" cy="5272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Nach rechts gekrümmter Pfeil 3"/>
          <p:cNvSpPr/>
          <p:nvPr/>
        </p:nvSpPr>
        <p:spPr>
          <a:xfrm rot="5234646">
            <a:off x="2596513" y="1689641"/>
            <a:ext cx="819403" cy="1942290"/>
          </a:xfrm>
          <a:prstGeom prst="curvedRightArrow">
            <a:avLst>
              <a:gd name="adj1" fmla="val 24142"/>
              <a:gd name="adj2" fmla="val 50000"/>
              <a:gd name="adj3" fmla="val 25000"/>
            </a:avLst>
          </a:prstGeom>
          <a:solidFill>
            <a:srgbClr val="24A824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>
              <a:solidFill>
                <a:schemeClr val="tx1"/>
              </a:solidFill>
            </a:endParaRPr>
          </a:p>
        </p:txBody>
      </p:sp>
      <p:sp>
        <p:nvSpPr>
          <p:cNvPr id="5" name="Nach rechts gekrümmter Pfeil 4"/>
          <p:cNvSpPr/>
          <p:nvPr/>
        </p:nvSpPr>
        <p:spPr>
          <a:xfrm rot="16200000">
            <a:off x="2695013" y="3056265"/>
            <a:ext cx="819403" cy="1942290"/>
          </a:xfrm>
          <a:prstGeom prst="curvedRightArrow">
            <a:avLst>
              <a:gd name="adj1" fmla="val 24142"/>
              <a:gd name="adj2" fmla="val 50000"/>
              <a:gd name="adj3" fmla="val 25000"/>
            </a:avLst>
          </a:prstGeom>
          <a:solidFill>
            <a:srgbClr val="24A824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>
              <a:solidFill>
                <a:schemeClr val="tx1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2622978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1"/>
          <p:cNvSpPr txBox="1">
            <a:spLocks/>
          </p:cNvSpPr>
          <p:nvPr/>
        </p:nvSpPr>
        <p:spPr>
          <a:xfrm>
            <a:off x="395536" y="404664"/>
            <a:ext cx="8424936" cy="576064"/>
          </a:xfrm>
          <a:prstGeom prst="rect">
            <a:avLst/>
          </a:prstGeom>
          <a:solidFill>
            <a:srgbClr val="FFFFFF">
              <a:alpha val="60000"/>
            </a:srgbClr>
          </a:solidFill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CH" sz="3600" b="1" dirty="0" smtClean="0"/>
              <a:t>DER TRÄNENBRIEF</a:t>
            </a:r>
            <a:endParaRPr lang="de-CH" sz="3600" b="1" dirty="0"/>
          </a:p>
        </p:txBody>
      </p:sp>
      <p:pic>
        <p:nvPicPr>
          <p:cNvPr id="48130" name="Picture 2" descr="Schreien, Schrei, Traurig, Gesicht, Icon, Symbol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4144" y="1412776"/>
            <a:ext cx="6314200" cy="49685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7812810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1"/>
          <p:cNvSpPr txBox="1">
            <a:spLocks/>
          </p:cNvSpPr>
          <p:nvPr/>
        </p:nvSpPr>
        <p:spPr>
          <a:xfrm>
            <a:off x="395536" y="404664"/>
            <a:ext cx="8424936" cy="324036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de-CH" sz="4000" b="1" dirty="0" smtClean="0">
                <a:solidFill>
                  <a:srgbClr val="C76361"/>
                </a:solidFill>
              </a:rPr>
              <a:t>2Kor 7,8: </a:t>
            </a:r>
            <a:r>
              <a:rPr lang="de-DE" sz="4000" b="1" dirty="0"/>
              <a:t>Denn wenn ich euch auch durch den Brief traurig gemacht habe, reut es mich nicht. Und wenn es mich reute - ich sehe ja, dass jener Brief euch wohl eine Weile betrübt hat </a:t>
            </a:r>
            <a:r>
              <a:rPr lang="de-DE" sz="4000" b="1" dirty="0" smtClean="0"/>
              <a:t>-, …</a:t>
            </a:r>
            <a:endParaRPr lang="de-CH" sz="4000" b="1" dirty="0"/>
          </a:p>
        </p:txBody>
      </p:sp>
      <p:pic>
        <p:nvPicPr>
          <p:cNvPr id="1026" name="Picture 2" descr="D:\11 Greece\Corinth\Corinth excavations and Temple of Apollo from southeast, tb031706091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281" b="35821"/>
          <a:stretch/>
        </p:blipFill>
        <p:spPr bwMode="auto">
          <a:xfrm>
            <a:off x="539552" y="3962084"/>
            <a:ext cx="8118482" cy="24238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49242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1"/>
          <p:cNvSpPr txBox="1">
            <a:spLocks/>
          </p:cNvSpPr>
          <p:nvPr/>
        </p:nvSpPr>
        <p:spPr>
          <a:xfrm>
            <a:off x="395536" y="404664"/>
            <a:ext cx="8424936" cy="324036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de-CH" sz="4000" b="1" dirty="0" smtClean="0">
                <a:solidFill>
                  <a:srgbClr val="C76361"/>
                </a:solidFill>
              </a:rPr>
              <a:t>2Kor 7,9a: </a:t>
            </a:r>
            <a:r>
              <a:rPr lang="de-CH" sz="4000" b="1" dirty="0" smtClean="0"/>
              <a:t>… </a:t>
            </a:r>
            <a:r>
              <a:rPr lang="de-DE" sz="4000" b="1" dirty="0" smtClean="0"/>
              <a:t>so </a:t>
            </a:r>
            <a:r>
              <a:rPr lang="de-DE" sz="4000" b="1" dirty="0"/>
              <a:t>freue ich mich doch jetzt nicht darüber, dass ihr betrübt worden seid, sondern darüber, dass </a:t>
            </a:r>
            <a:r>
              <a:rPr lang="de-DE" sz="4000" b="1" dirty="0" smtClean="0"/>
              <a:t/>
            </a:r>
            <a:br>
              <a:rPr lang="de-DE" sz="4000" b="1" dirty="0" smtClean="0"/>
            </a:br>
            <a:r>
              <a:rPr lang="de-DE" sz="4000" b="1" dirty="0" smtClean="0"/>
              <a:t>ihr </a:t>
            </a:r>
            <a:r>
              <a:rPr lang="de-DE" sz="4000" b="1" dirty="0"/>
              <a:t>betrübt worden seid zur Reue.</a:t>
            </a:r>
            <a:endParaRPr lang="de-CH" sz="4000" b="1" dirty="0"/>
          </a:p>
        </p:txBody>
      </p:sp>
      <p:pic>
        <p:nvPicPr>
          <p:cNvPr id="1026" name="Picture 2" descr="D:\11 Greece\Corinth\Corinth excavations and Temple of Apollo from southeast, tb031706091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281" b="35821"/>
          <a:stretch/>
        </p:blipFill>
        <p:spPr bwMode="auto">
          <a:xfrm>
            <a:off x="539552" y="3962084"/>
            <a:ext cx="8118482" cy="24238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8001702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1"/>
          <p:cNvSpPr txBox="1">
            <a:spLocks/>
          </p:cNvSpPr>
          <p:nvPr/>
        </p:nvSpPr>
        <p:spPr>
          <a:xfrm>
            <a:off x="395536" y="404664"/>
            <a:ext cx="8424936" cy="324036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de-CH" sz="4000" b="1" dirty="0" smtClean="0">
                <a:solidFill>
                  <a:srgbClr val="C76361"/>
                </a:solidFill>
              </a:rPr>
              <a:t>2Kor 7,9b: </a:t>
            </a:r>
            <a:r>
              <a:rPr lang="de-DE" sz="4000" b="1" dirty="0"/>
              <a:t>Denn ihr seid betrübt worden nach Gottes Willen, sodass ihr von uns keinen Schaden erlitten habt.</a:t>
            </a:r>
            <a:endParaRPr lang="de-CH" sz="4000" b="1" dirty="0"/>
          </a:p>
        </p:txBody>
      </p:sp>
      <p:pic>
        <p:nvPicPr>
          <p:cNvPr id="1026" name="Picture 2" descr="D:\11 Greece\Corinth\Corinth excavations and Temple of Apollo from southeast, tb031706091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281" b="35821"/>
          <a:stretch/>
        </p:blipFill>
        <p:spPr bwMode="auto">
          <a:xfrm>
            <a:off x="539552" y="3962084"/>
            <a:ext cx="8118482" cy="24238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197583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1"/>
          <p:cNvSpPr txBox="1">
            <a:spLocks/>
          </p:cNvSpPr>
          <p:nvPr/>
        </p:nvSpPr>
        <p:spPr>
          <a:xfrm>
            <a:off x="395536" y="404664"/>
            <a:ext cx="8424936" cy="576064"/>
          </a:xfrm>
          <a:prstGeom prst="rect">
            <a:avLst/>
          </a:prstGeom>
          <a:solidFill>
            <a:srgbClr val="FFFFFF">
              <a:alpha val="60000"/>
            </a:srgbClr>
          </a:solidFill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CH" sz="3600" b="1" dirty="0" smtClean="0"/>
              <a:t>DIE VIA EGNATIA DURCH MAZEDONIEN</a:t>
            </a:r>
            <a:endParaRPr lang="de-CH" sz="3600" b="1" dirty="0"/>
          </a:p>
        </p:txBody>
      </p:sp>
      <p:pic>
        <p:nvPicPr>
          <p:cNvPr id="49154" name="Picture 2" descr="D:\11 Greece\Via Egnatia\Via Egnatia with view to Neapolis, tb031106597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166" y="1412776"/>
            <a:ext cx="7560000" cy="5027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820917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1"/>
          <p:cNvSpPr txBox="1">
            <a:spLocks/>
          </p:cNvSpPr>
          <p:nvPr/>
        </p:nvSpPr>
        <p:spPr>
          <a:xfrm>
            <a:off x="395536" y="332656"/>
            <a:ext cx="8424936" cy="576064"/>
          </a:xfrm>
          <a:prstGeom prst="rect">
            <a:avLst/>
          </a:prstGeom>
          <a:solidFill>
            <a:srgbClr val="FFFFFF">
              <a:alpha val="60000"/>
            </a:srgbClr>
          </a:solidFill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CH" sz="3600" b="1" dirty="0" smtClean="0"/>
              <a:t>DIE «BIBLIOTHECA DIVINA»</a:t>
            </a:r>
            <a:endParaRPr lang="de-CH" sz="3600" b="1" dirty="0"/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1720" y="1099429"/>
            <a:ext cx="5040560" cy="5353907"/>
          </a:xfrm>
          <a:prstGeom prst="rect">
            <a:avLst/>
          </a:prstGeom>
        </p:spPr>
      </p:pic>
      <p:sp>
        <p:nvSpPr>
          <p:cNvPr id="7" name="Textfeld 6"/>
          <p:cNvSpPr txBox="1"/>
          <p:nvPr/>
        </p:nvSpPr>
        <p:spPr>
          <a:xfrm>
            <a:off x="2999457" y="6443425"/>
            <a:ext cx="321709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CH" sz="1200" dirty="0" smtClean="0"/>
              <a:t>Bild aus: DOWLEY, Der grosse Bibelführer, S. 6.</a:t>
            </a:r>
            <a:endParaRPr lang="de-CH" sz="1200" dirty="0"/>
          </a:p>
        </p:txBody>
      </p:sp>
      <p:sp>
        <p:nvSpPr>
          <p:cNvPr id="2" name="Ellipse 1"/>
          <p:cNvSpPr/>
          <p:nvPr/>
        </p:nvSpPr>
        <p:spPr>
          <a:xfrm>
            <a:off x="2051720" y="3933056"/>
            <a:ext cx="3888432" cy="2150328"/>
          </a:xfrm>
          <a:prstGeom prst="ellipse">
            <a:avLst/>
          </a:prstGeom>
          <a:noFill/>
          <a:ln w="762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811797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1"/>
          <p:cNvSpPr txBox="1">
            <a:spLocks/>
          </p:cNvSpPr>
          <p:nvPr/>
        </p:nvSpPr>
        <p:spPr>
          <a:xfrm>
            <a:off x="395536" y="404664"/>
            <a:ext cx="8424936" cy="612068"/>
          </a:xfrm>
          <a:prstGeom prst="rect">
            <a:avLst/>
          </a:prstGeom>
          <a:solidFill>
            <a:srgbClr val="FFFFFF">
              <a:alpha val="60000"/>
            </a:srgbClr>
          </a:solidFill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CH" sz="3600" b="1" dirty="0" smtClean="0"/>
              <a:t>DER ZWEITE KORINTHERBRIEF</a:t>
            </a:r>
            <a:endParaRPr lang="de-CH" sz="3600" b="1" dirty="0"/>
          </a:p>
        </p:txBody>
      </p:sp>
      <p:pic>
        <p:nvPicPr>
          <p:cNvPr id="23554" name="Picture 2" descr="http://www.bible-history.com/maps/images/acts-pauls-third-missionary-journey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9511" y="1268760"/>
            <a:ext cx="6696744" cy="5272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Nach rechts gekrümmter Pfeil 4"/>
          <p:cNvSpPr/>
          <p:nvPr/>
        </p:nvSpPr>
        <p:spPr>
          <a:xfrm rot="11817418" flipV="1">
            <a:off x="2553231" y="1954971"/>
            <a:ext cx="819403" cy="1871766"/>
          </a:xfrm>
          <a:prstGeom prst="curvedRightArrow">
            <a:avLst>
              <a:gd name="adj1" fmla="val 24142"/>
              <a:gd name="adj2" fmla="val 50000"/>
              <a:gd name="adj3" fmla="val 25000"/>
            </a:avLst>
          </a:prstGeom>
          <a:solidFill>
            <a:srgbClr val="24A824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>
              <a:solidFill>
                <a:schemeClr val="tx1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450306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1"/>
          <p:cNvSpPr txBox="1">
            <a:spLocks/>
          </p:cNvSpPr>
          <p:nvPr/>
        </p:nvSpPr>
        <p:spPr>
          <a:xfrm>
            <a:off x="5436095" y="403241"/>
            <a:ext cx="3379869" cy="1188843"/>
          </a:xfrm>
          <a:prstGeom prst="rect">
            <a:avLst/>
          </a:prstGeom>
          <a:solidFill>
            <a:srgbClr val="FFFFFF">
              <a:alpha val="60000"/>
            </a:srgbClr>
          </a:solidFill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CH" sz="3600" b="1" dirty="0" smtClean="0"/>
              <a:t>DER APOSTEL PAULUS</a:t>
            </a:r>
            <a:endParaRPr lang="de-CH" sz="3600" b="1" dirty="0"/>
          </a:p>
        </p:txBody>
      </p:sp>
      <p:sp>
        <p:nvSpPr>
          <p:cNvPr id="5" name="Textfeld 4"/>
          <p:cNvSpPr txBox="1"/>
          <p:nvPr/>
        </p:nvSpPr>
        <p:spPr>
          <a:xfrm>
            <a:off x="5272066" y="6237312"/>
            <a:ext cx="36204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b="1" dirty="0" smtClean="0"/>
              <a:t>Bild: Diego Velazquez (1619)</a:t>
            </a:r>
            <a:endParaRPr lang="de-CH" b="1" dirty="0"/>
          </a:p>
        </p:txBody>
      </p:sp>
      <p:pic>
        <p:nvPicPr>
          <p:cNvPr id="37890" name="Picture 2" descr="Diego Velázquez - Saint Paul - Google Art Project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647" y="376198"/>
            <a:ext cx="4865501" cy="61470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752885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1"/>
          <p:cNvSpPr txBox="1">
            <a:spLocks/>
          </p:cNvSpPr>
          <p:nvPr/>
        </p:nvSpPr>
        <p:spPr>
          <a:xfrm>
            <a:off x="395536" y="404664"/>
            <a:ext cx="8424936" cy="324036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de-CH" sz="4000" b="1" dirty="0" smtClean="0">
                <a:solidFill>
                  <a:srgbClr val="C76361"/>
                </a:solidFill>
              </a:rPr>
              <a:t>2Kor 12,9a: </a:t>
            </a:r>
            <a:r>
              <a:rPr lang="de-DE" sz="4000" b="1" dirty="0"/>
              <a:t>Und er [= der Herr] hat zu mir gesagt: Lass dir an meiner Gnade genügen; denn meine Kraft ist in den Schwachen mächtig.</a:t>
            </a:r>
            <a:endParaRPr lang="de-CH" sz="4000" b="1" dirty="0"/>
          </a:p>
        </p:txBody>
      </p:sp>
      <p:pic>
        <p:nvPicPr>
          <p:cNvPr id="1026" name="Picture 2" descr="D:\11 Greece\Corinth\Corinth excavations and Temple of Apollo from southeast, tb031706091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281" b="35821"/>
          <a:stretch/>
        </p:blipFill>
        <p:spPr bwMode="auto">
          <a:xfrm>
            <a:off x="539552" y="3962084"/>
            <a:ext cx="8118482" cy="24238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6278360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1"/>
          <p:cNvSpPr txBox="1">
            <a:spLocks/>
          </p:cNvSpPr>
          <p:nvPr/>
        </p:nvSpPr>
        <p:spPr>
          <a:xfrm>
            <a:off x="395536" y="404664"/>
            <a:ext cx="8424936" cy="324036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de-CH" sz="4000" b="1" dirty="0" smtClean="0">
                <a:solidFill>
                  <a:srgbClr val="C76361"/>
                </a:solidFill>
              </a:rPr>
              <a:t>2Kor 12,9b: </a:t>
            </a:r>
            <a:r>
              <a:rPr lang="de-DE" sz="4000" b="1" dirty="0"/>
              <a:t>Darum will ich mich </a:t>
            </a:r>
            <a:r>
              <a:rPr lang="de-DE" sz="4000" b="1" dirty="0" smtClean="0"/>
              <a:t/>
            </a:r>
            <a:br>
              <a:rPr lang="de-DE" sz="4000" b="1" dirty="0" smtClean="0"/>
            </a:br>
            <a:r>
              <a:rPr lang="de-DE" sz="4000" b="1" dirty="0" smtClean="0"/>
              <a:t>am </a:t>
            </a:r>
            <a:r>
              <a:rPr lang="de-DE" sz="4000" b="1" dirty="0"/>
              <a:t>allerliebsten rühmen meiner Schwachheit, damit die Kraft Christi bei mir wohne.</a:t>
            </a:r>
            <a:endParaRPr lang="de-CH" sz="4000" b="1" dirty="0"/>
          </a:p>
        </p:txBody>
      </p:sp>
      <p:pic>
        <p:nvPicPr>
          <p:cNvPr id="1026" name="Picture 2" descr="D:\11 Greece\Corinth\Corinth excavations and Temple of Apollo from southeast, tb031706091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281" b="35821"/>
          <a:stretch/>
        </p:blipFill>
        <p:spPr bwMode="auto">
          <a:xfrm>
            <a:off x="539552" y="3962084"/>
            <a:ext cx="8118482" cy="24238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5944856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1"/>
          <p:cNvSpPr txBox="1">
            <a:spLocks/>
          </p:cNvSpPr>
          <p:nvPr/>
        </p:nvSpPr>
        <p:spPr>
          <a:xfrm>
            <a:off x="395536" y="404664"/>
            <a:ext cx="8424936" cy="576064"/>
          </a:xfrm>
          <a:prstGeom prst="rect">
            <a:avLst/>
          </a:prstGeom>
          <a:solidFill>
            <a:srgbClr val="FFFFFF">
              <a:alpha val="60000"/>
            </a:srgbClr>
          </a:solidFill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CH" sz="3600" b="1" dirty="0" smtClean="0"/>
              <a:t>DIE GELDSAMMLUNG FÜR JERUSALEM</a:t>
            </a:r>
            <a:endParaRPr lang="de-CH" sz="3600" b="1" dirty="0"/>
          </a:p>
        </p:txBody>
      </p:sp>
      <p:pic>
        <p:nvPicPr>
          <p:cNvPr id="50178" name="Picture 2" descr="Geld, Münzen, Euromünzen, Währung, Euro, Metall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364770"/>
            <a:ext cx="7704348" cy="51362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787812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413792" y="476672"/>
            <a:ext cx="8280920" cy="5904656"/>
          </a:xfrm>
        </p:spPr>
        <p:txBody>
          <a:bodyPr anchor="t">
            <a:normAutofit/>
          </a:bodyPr>
          <a:lstStyle/>
          <a:p>
            <a:pPr algn="l"/>
            <a:r>
              <a:rPr lang="de-CH" b="1" dirty="0" smtClean="0"/>
              <a:t>Die drei umfangreichen Schreiben</a:t>
            </a:r>
            <a:br>
              <a:rPr lang="de-CH" b="1" dirty="0" smtClean="0"/>
            </a:br>
            <a:r>
              <a:rPr lang="de-CH" b="1" dirty="0">
                <a:solidFill>
                  <a:schemeClr val="accent1">
                    <a:lumMod val="75000"/>
                  </a:schemeClr>
                </a:solidFill>
              </a:rPr>
              <a:t/>
            </a:r>
            <a:br>
              <a:rPr lang="de-CH" b="1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de-CH" sz="3600" b="1" dirty="0" smtClean="0"/>
              <a:t>   a. Der erste Korintherbrief</a:t>
            </a:r>
            <a:br>
              <a:rPr lang="de-CH" sz="3600" b="1" dirty="0" smtClean="0"/>
            </a:br>
            <a:r>
              <a:rPr lang="de-CH" sz="4000" b="1" dirty="0" smtClean="0"/>
              <a:t/>
            </a:r>
            <a:br>
              <a:rPr lang="de-CH" sz="4000" b="1" dirty="0" smtClean="0"/>
            </a:br>
            <a:r>
              <a:rPr lang="de-CH" sz="3600" b="1" dirty="0" smtClean="0"/>
              <a:t>   b. Der zweite Korintherbrief</a:t>
            </a:r>
            <a:r>
              <a:rPr lang="de-CH" sz="3600" b="1" dirty="0" smtClean="0">
                <a:solidFill>
                  <a:srgbClr val="C76361"/>
                </a:solidFill>
              </a:rPr>
              <a:t/>
            </a:r>
            <a:br>
              <a:rPr lang="de-CH" sz="3600" b="1" dirty="0" smtClean="0">
                <a:solidFill>
                  <a:srgbClr val="C76361"/>
                </a:solidFill>
              </a:rPr>
            </a:br>
            <a:r>
              <a:rPr lang="de-CH" sz="4000" b="1" dirty="0">
                <a:solidFill>
                  <a:schemeClr val="accent4">
                    <a:lumMod val="75000"/>
                  </a:schemeClr>
                </a:solidFill>
              </a:rPr>
              <a:t/>
            </a:r>
            <a:br>
              <a:rPr lang="de-CH" sz="4000" b="1" dirty="0">
                <a:solidFill>
                  <a:schemeClr val="accent4">
                    <a:lumMod val="75000"/>
                  </a:schemeClr>
                </a:solidFill>
              </a:rPr>
            </a:br>
            <a:r>
              <a:rPr lang="de-CH" sz="3600" b="1" dirty="0">
                <a:solidFill>
                  <a:srgbClr val="C76361"/>
                </a:solidFill>
              </a:rPr>
              <a:t>   c</a:t>
            </a:r>
            <a:r>
              <a:rPr lang="de-CH" sz="3600" b="1" dirty="0" smtClean="0">
                <a:solidFill>
                  <a:srgbClr val="C76361"/>
                </a:solidFill>
              </a:rPr>
              <a:t>. Der Römerbrief</a:t>
            </a:r>
            <a:endParaRPr lang="de-CH" sz="3600" b="1" dirty="0">
              <a:solidFill>
                <a:srgbClr val="C76361"/>
              </a:solidFill>
            </a:endParaRPr>
          </a:p>
        </p:txBody>
      </p:sp>
      <p:pic>
        <p:nvPicPr>
          <p:cNvPr id="4" name="Grafik 3" descr="http://www.calligraphy-museum.com/EditorFiles/image/News/2011/09/2011-09-28_b2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5301208"/>
            <a:ext cx="2793876" cy="1232540"/>
          </a:xfrm>
          <a:prstGeom prst="rect">
            <a:avLst/>
          </a:prstGeom>
          <a:noFill/>
          <a:ln>
            <a:noFill/>
          </a:ln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2279405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1"/>
          <p:cNvSpPr txBox="1">
            <a:spLocks/>
          </p:cNvSpPr>
          <p:nvPr/>
        </p:nvSpPr>
        <p:spPr>
          <a:xfrm>
            <a:off x="395536" y="404664"/>
            <a:ext cx="8424936" cy="612068"/>
          </a:xfrm>
          <a:prstGeom prst="rect">
            <a:avLst/>
          </a:prstGeom>
          <a:solidFill>
            <a:srgbClr val="FFFFFF">
              <a:alpha val="60000"/>
            </a:srgbClr>
          </a:solidFill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CH" sz="3600" b="1" dirty="0" smtClean="0"/>
              <a:t>DER RÖMERBRIEF</a:t>
            </a:r>
            <a:endParaRPr lang="de-CH" sz="3600" b="1" dirty="0"/>
          </a:p>
        </p:txBody>
      </p:sp>
      <p:pic>
        <p:nvPicPr>
          <p:cNvPr id="24578" name="Picture 2" descr="http://www.bible-history.com/maps/images/acts-pauls-voyage-to-rome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0475" y="1302409"/>
            <a:ext cx="7255057" cy="50405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Nach rechts gekrümmter Pfeil 3"/>
          <p:cNvSpPr/>
          <p:nvPr/>
        </p:nvSpPr>
        <p:spPr>
          <a:xfrm rot="18133610" flipV="1">
            <a:off x="1746181" y="1300916"/>
            <a:ext cx="960532" cy="3595340"/>
          </a:xfrm>
          <a:prstGeom prst="curvedRightArrow">
            <a:avLst>
              <a:gd name="adj1" fmla="val 24142"/>
              <a:gd name="adj2" fmla="val 53531"/>
              <a:gd name="adj3" fmla="val 25000"/>
            </a:avLst>
          </a:prstGeom>
          <a:solidFill>
            <a:srgbClr val="24A824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>
              <a:solidFill>
                <a:schemeClr val="tx1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4814948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1"/>
          <p:cNvSpPr txBox="1">
            <a:spLocks/>
          </p:cNvSpPr>
          <p:nvPr/>
        </p:nvSpPr>
        <p:spPr>
          <a:xfrm>
            <a:off x="395536" y="404664"/>
            <a:ext cx="8424936" cy="576064"/>
          </a:xfrm>
          <a:prstGeom prst="rect">
            <a:avLst/>
          </a:prstGeom>
          <a:solidFill>
            <a:srgbClr val="FFFFFF">
              <a:alpha val="60000"/>
            </a:srgbClr>
          </a:solidFill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CH" sz="3600" b="1" dirty="0" smtClean="0"/>
              <a:t>KENCHRÄA – DER HAFEN VON KORINTH</a:t>
            </a:r>
            <a:endParaRPr lang="de-CH" sz="3600" b="1" dirty="0"/>
          </a:p>
        </p:txBody>
      </p:sp>
      <p:pic>
        <p:nvPicPr>
          <p:cNvPr id="56322" name="Picture 2" descr="D:\11 Greece\Cenchrea\Cenchrea harbor Byzantine church, tb03170694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6416" y="1412776"/>
            <a:ext cx="7560000" cy="5027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2759631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1"/>
          <p:cNvSpPr txBox="1">
            <a:spLocks/>
          </p:cNvSpPr>
          <p:nvPr/>
        </p:nvSpPr>
        <p:spPr>
          <a:xfrm>
            <a:off x="395536" y="404664"/>
            <a:ext cx="8424936" cy="612068"/>
          </a:xfrm>
          <a:prstGeom prst="rect">
            <a:avLst/>
          </a:prstGeom>
          <a:solidFill>
            <a:srgbClr val="FFFFFF">
              <a:alpha val="60000"/>
            </a:srgbClr>
          </a:solidFill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CH" sz="3600" b="1" dirty="0" smtClean="0"/>
              <a:t>DAS FORUM ROMANUM</a:t>
            </a:r>
            <a:endParaRPr lang="de-CH" sz="3600" b="1" dirty="0"/>
          </a:p>
        </p:txBody>
      </p:sp>
      <p:sp>
        <p:nvSpPr>
          <p:cNvPr id="5" name="Textfeld 4"/>
          <p:cNvSpPr txBox="1"/>
          <p:nvPr/>
        </p:nvSpPr>
        <p:spPr>
          <a:xfrm>
            <a:off x="455543" y="5244542"/>
            <a:ext cx="83240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CH" b="1" dirty="0" smtClean="0"/>
              <a:t>Bild: BeBo86 (CC-BY-SA 3.0)</a:t>
            </a:r>
            <a:endParaRPr lang="de-CH" b="1" dirty="0"/>
          </a:p>
        </p:txBody>
      </p:sp>
      <p:pic>
        <p:nvPicPr>
          <p:cNvPr id="86018" name="Picture 2" descr="https://upload.wikimedia.org/wikipedia/commons/thumb/d/d7/Forum_romanum_6k_%285760x2097%29.jpg/1920px-Forum_romanum_6k_%285760x2097%29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543" y="2204864"/>
            <a:ext cx="8304922" cy="3024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9416475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1"/>
          <p:cNvSpPr txBox="1">
            <a:spLocks/>
          </p:cNvSpPr>
          <p:nvPr/>
        </p:nvSpPr>
        <p:spPr>
          <a:xfrm>
            <a:off x="5436095" y="403241"/>
            <a:ext cx="3379869" cy="2881743"/>
          </a:xfrm>
          <a:prstGeom prst="rect">
            <a:avLst/>
          </a:prstGeom>
          <a:solidFill>
            <a:srgbClr val="FFFFFF">
              <a:alpha val="60000"/>
            </a:srgbClr>
          </a:solidFill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CH" sz="3600" b="1" dirty="0" smtClean="0"/>
              <a:t>DER ANFANG DES RÖMERBRIEFS IM CODEX ALEXANDRINUS</a:t>
            </a:r>
            <a:endParaRPr lang="de-CH" sz="3600" b="1" dirty="0"/>
          </a:p>
        </p:txBody>
      </p:sp>
      <p:sp>
        <p:nvSpPr>
          <p:cNvPr id="5" name="Textfeld 4"/>
          <p:cNvSpPr txBox="1"/>
          <p:nvPr/>
        </p:nvSpPr>
        <p:spPr>
          <a:xfrm>
            <a:off x="5436095" y="6300028"/>
            <a:ext cx="33798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b="1" dirty="0" smtClean="0"/>
              <a:t>5. Jahrhundert</a:t>
            </a:r>
            <a:endParaRPr lang="de-CH" b="1" dirty="0"/>
          </a:p>
        </p:txBody>
      </p:sp>
      <p:pic>
        <p:nvPicPr>
          <p:cNvPr id="57346" name="Picture 2" descr="https://upload.wikimedia.org/wikipedia/commons/thumb/b/b6/Codex_Alexandrinus_088a_-_Ro_1%2C1_ff.jpg/800px-Codex_Alexandrinus_088a_-_Ro_1%2C1_ff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403240"/>
            <a:ext cx="5018346" cy="62034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219948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1"/>
          <p:cNvSpPr txBox="1">
            <a:spLocks/>
          </p:cNvSpPr>
          <p:nvPr/>
        </p:nvSpPr>
        <p:spPr>
          <a:xfrm>
            <a:off x="395536" y="404664"/>
            <a:ext cx="8424936" cy="1224136"/>
          </a:xfrm>
          <a:prstGeom prst="rect">
            <a:avLst/>
          </a:prstGeom>
          <a:solidFill>
            <a:srgbClr val="FFFFFF">
              <a:alpha val="60000"/>
            </a:srgbClr>
          </a:solidFill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CH" sz="3600" b="1" dirty="0" smtClean="0"/>
              <a:t>ANFANG DES GALATERBRIEFS IN EINER MITTELALTERLICHEN HANDSCHRIFT</a:t>
            </a:r>
            <a:endParaRPr lang="de-CH" sz="3600" b="1" dirty="0"/>
          </a:p>
        </p:txBody>
      </p:sp>
      <p:pic>
        <p:nvPicPr>
          <p:cNvPr id="6146" name="Picture 2" descr="Epistle to Galatians Illuminatad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1916831"/>
            <a:ext cx="6408712" cy="45416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5633885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1"/>
          <p:cNvSpPr txBox="1">
            <a:spLocks/>
          </p:cNvSpPr>
          <p:nvPr/>
        </p:nvSpPr>
        <p:spPr>
          <a:xfrm>
            <a:off x="395536" y="404664"/>
            <a:ext cx="8424936" cy="324036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de-CH" sz="4000" b="1" dirty="0" err="1" smtClean="0">
                <a:solidFill>
                  <a:srgbClr val="C76361"/>
                </a:solidFill>
              </a:rPr>
              <a:t>Röm</a:t>
            </a:r>
            <a:r>
              <a:rPr lang="de-CH" sz="4000" b="1" dirty="0" smtClean="0">
                <a:solidFill>
                  <a:srgbClr val="C76361"/>
                </a:solidFill>
              </a:rPr>
              <a:t> 3,23: </a:t>
            </a:r>
            <a:r>
              <a:rPr lang="de-DE" sz="4000" b="1" dirty="0"/>
              <a:t>Denn alle haben gesündigt und verfehlen die Herrlichkeit, die sie vor Gott haben sollten.</a:t>
            </a:r>
            <a:endParaRPr lang="de-CH" sz="4000" b="1" dirty="0"/>
          </a:p>
        </p:txBody>
      </p:sp>
      <p:pic>
        <p:nvPicPr>
          <p:cNvPr id="1026" name="Picture 2" descr="D:\11 Greece\Corinth\Corinth excavations and Temple of Apollo from southeast, tb031706091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281" b="35821"/>
          <a:stretch/>
        </p:blipFill>
        <p:spPr bwMode="auto">
          <a:xfrm>
            <a:off x="539552" y="3962084"/>
            <a:ext cx="8118482" cy="24238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827878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1"/>
          <p:cNvSpPr txBox="1">
            <a:spLocks/>
          </p:cNvSpPr>
          <p:nvPr/>
        </p:nvSpPr>
        <p:spPr>
          <a:xfrm>
            <a:off x="395536" y="404664"/>
            <a:ext cx="8424936" cy="324036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de-CH" sz="4000" b="1" dirty="0" err="1" smtClean="0">
                <a:solidFill>
                  <a:srgbClr val="C76361"/>
                </a:solidFill>
              </a:rPr>
              <a:t>Röm</a:t>
            </a:r>
            <a:r>
              <a:rPr lang="de-CH" sz="4000" b="1" dirty="0" smtClean="0">
                <a:solidFill>
                  <a:srgbClr val="C76361"/>
                </a:solidFill>
              </a:rPr>
              <a:t> 6,23: </a:t>
            </a:r>
            <a:r>
              <a:rPr lang="de-DE" sz="4000" b="1" dirty="0"/>
              <a:t>Denn der Lohn der Sünde </a:t>
            </a:r>
            <a:r>
              <a:rPr lang="de-DE" sz="4000" b="1" dirty="0" smtClean="0"/>
              <a:t/>
            </a:r>
            <a:br>
              <a:rPr lang="de-DE" sz="4000" b="1" dirty="0" smtClean="0"/>
            </a:br>
            <a:r>
              <a:rPr lang="de-DE" sz="4000" b="1" dirty="0" smtClean="0"/>
              <a:t>ist </a:t>
            </a:r>
            <a:r>
              <a:rPr lang="de-DE" sz="4000" b="1" dirty="0"/>
              <a:t>der Tod; aber die Gnadengabe Gottes ist das ewige Leben in Christus Jesus, unserem Herrn.</a:t>
            </a:r>
            <a:endParaRPr lang="de-CH" sz="4000" b="1" dirty="0"/>
          </a:p>
        </p:txBody>
      </p:sp>
      <p:pic>
        <p:nvPicPr>
          <p:cNvPr id="1026" name="Picture 2" descr="D:\11 Greece\Corinth\Corinth excavations and Temple of Apollo from southeast, tb031706091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281" b="35821"/>
          <a:stretch/>
        </p:blipFill>
        <p:spPr bwMode="auto">
          <a:xfrm>
            <a:off x="539552" y="3962084"/>
            <a:ext cx="8118482" cy="24238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3520742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1"/>
          <p:cNvSpPr txBox="1">
            <a:spLocks/>
          </p:cNvSpPr>
          <p:nvPr/>
        </p:nvSpPr>
        <p:spPr>
          <a:xfrm>
            <a:off x="395536" y="404664"/>
            <a:ext cx="8424936" cy="324036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de-CH" sz="4000" b="1" dirty="0" err="1" smtClean="0">
                <a:solidFill>
                  <a:srgbClr val="C76361"/>
                </a:solidFill>
              </a:rPr>
              <a:t>Röm</a:t>
            </a:r>
            <a:r>
              <a:rPr lang="de-CH" sz="4000" b="1" dirty="0" smtClean="0">
                <a:solidFill>
                  <a:srgbClr val="C76361"/>
                </a:solidFill>
              </a:rPr>
              <a:t> 8,1: </a:t>
            </a:r>
            <a:r>
              <a:rPr lang="de-DE" sz="4000" b="1" dirty="0"/>
              <a:t>So gibt es jetzt keine Verdammnis mehr für die, welche in Christus Jesus sind.</a:t>
            </a:r>
            <a:endParaRPr lang="de-CH" sz="4000" b="1" dirty="0"/>
          </a:p>
        </p:txBody>
      </p:sp>
      <p:pic>
        <p:nvPicPr>
          <p:cNvPr id="1026" name="Picture 2" descr="D:\11 Greece\Corinth\Corinth excavations and Temple of Apollo from southeast, tb031706091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281" b="35821"/>
          <a:stretch/>
        </p:blipFill>
        <p:spPr bwMode="auto">
          <a:xfrm>
            <a:off x="539552" y="3962084"/>
            <a:ext cx="8118482" cy="24238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8431564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1"/>
          <p:cNvSpPr txBox="1">
            <a:spLocks/>
          </p:cNvSpPr>
          <p:nvPr/>
        </p:nvSpPr>
        <p:spPr>
          <a:xfrm>
            <a:off x="395536" y="404664"/>
            <a:ext cx="8424936" cy="576064"/>
          </a:xfrm>
          <a:prstGeom prst="rect">
            <a:avLst/>
          </a:prstGeom>
          <a:solidFill>
            <a:srgbClr val="FFFFFF">
              <a:alpha val="60000"/>
            </a:srgbClr>
          </a:solidFill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CH" sz="3600" b="1" dirty="0" smtClean="0"/>
              <a:t>DIE RECHTFERTIGUNG IN CHRISTUS</a:t>
            </a:r>
            <a:endParaRPr lang="de-CH" sz="3600" b="1" dirty="0"/>
          </a:p>
        </p:txBody>
      </p:sp>
      <p:pic>
        <p:nvPicPr>
          <p:cNvPr id="58370" name="Picture 2" descr="Ozean, Meer, Kreuz, Seychelle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566" y="1268760"/>
            <a:ext cx="7884875" cy="52565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4062374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1"/>
          <p:cNvSpPr txBox="1">
            <a:spLocks/>
          </p:cNvSpPr>
          <p:nvPr/>
        </p:nvSpPr>
        <p:spPr>
          <a:xfrm>
            <a:off x="395536" y="404664"/>
            <a:ext cx="8424936" cy="576064"/>
          </a:xfrm>
          <a:prstGeom prst="rect">
            <a:avLst/>
          </a:prstGeom>
          <a:solidFill>
            <a:srgbClr val="FFFFFF">
              <a:alpha val="60000"/>
            </a:srgbClr>
          </a:solidFill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CH" sz="3600" b="1" dirty="0" smtClean="0"/>
              <a:t>DIE STELLUNG ISRAELS (RÖM 9-11)</a:t>
            </a:r>
            <a:endParaRPr lang="de-CH" sz="3600" b="1" dirty="0"/>
          </a:p>
        </p:txBody>
      </p:sp>
      <p:pic>
        <p:nvPicPr>
          <p:cNvPr id="62466" name="Picture 2" descr="Israel, Flagge, Naher Osten, Nationalflagge, Grung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8209" y="1297226"/>
            <a:ext cx="7130649" cy="5184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6763844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413792" y="476672"/>
            <a:ext cx="8280920" cy="5904656"/>
          </a:xfrm>
        </p:spPr>
        <p:txBody>
          <a:bodyPr anchor="t">
            <a:normAutofit/>
          </a:bodyPr>
          <a:lstStyle/>
          <a:p>
            <a:pPr algn="l"/>
            <a:r>
              <a:rPr lang="de-CH" b="1" dirty="0" smtClean="0"/>
              <a:t>Die Paulusbriefe (1/2)</a:t>
            </a:r>
            <a:br>
              <a:rPr lang="de-CH" b="1" dirty="0" smtClean="0"/>
            </a:br>
            <a:r>
              <a:rPr lang="de-CH" sz="3600" b="1" dirty="0">
                <a:solidFill>
                  <a:schemeClr val="accent1">
                    <a:lumMod val="75000"/>
                  </a:schemeClr>
                </a:solidFill>
              </a:rPr>
              <a:t/>
            </a:r>
            <a:br>
              <a:rPr lang="de-CH" sz="3600" b="1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de-CH" sz="3600" b="1" dirty="0" smtClean="0">
                <a:solidFill>
                  <a:srgbClr val="C76361"/>
                </a:solidFill>
              </a:rPr>
              <a:t>   </a:t>
            </a:r>
            <a:r>
              <a:rPr lang="de-CH" sz="3600" b="1" dirty="0" smtClean="0"/>
              <a:t>Einleitung</a:t>
            </a:r>
            <a:br>
              <a:rPr lang="de-CH" sz="3600" b="1" dirty="0" smtClean="0"/>
            </a:br>
            <a:r>
              <a:rPr lang="de-CH" sz="900" b="1" dirty="0"/>
              <a:t/>
            </a:r>
            <a:br>
              <a:rPr lang="de-CH" sz="900" b="1" dirty="0"/>
            </a:br>
            <a:r>
              <a:rPr lang="de-CH" sz="3600" b="1" dirty="0" smtClean="0"/>
              <a:t>   1. Die neutestamentlichen Briefe</a:t>
            </a:r>
            <a:br>
              <a:rPr lang="de-CH" sz="3600" b="1" dirty="0" smtClean="0"/>
            </a:br>
            <a:r>
              <a:rPr lang="de-CH" sz="900" b="1" dirty="0" smtClean="0"/>
              <a:t/>
            </a:r>
            <a:br>
              <a:rPr lang="de-CH" sz="900" b="1" dirty="0" smtClean="0"/>
            </a:br>
            <a:r>
              <a:rPr lang="de-CH" sz="3600" b="1" dirty="0" smtClean="0"/>
              <a:t>   2. Die frühen Paulusbriefe</a:t>
            </a:r>
            <a:br>
              <a:rPr lang="de-CH" sz="3600" b="1" dirty="0" smtClean="0"/>
            </a:br>
            <a:r>
              <a:rPr lang="de-CH" sz="900" b="1" dirty="0">
                <a:solidFill>
                  <a:schemeClr val="accent4">
                    <a:lumMod val="75000"/>
                  </a:schemeClr>
                </a:solidFill>
              </a:rPr>
              <a:t/>
            </a:r>
            <a:br>
              <a:rPr lang="de-CH" sz="900" b="1" dirty="0">
                <a:solidFill>
                  <a:schemeClr val="accent4">
                    <a:lumMod val="75000"/>
                  </a:schemeClr>
                </a:solidFill>
              </a:rPr>
            </a:br>
            <a:r>
              <a:rPr lang="de-CH" sz="3600" b="1" dirty="0">
                <a:solidFill>
                  <a:schemeClr val="accent4">
                    <a:lumMod val="75000"/>
                  </a:schemeClr>
                </a:solidFill>
              </a:rPr>
              <a:t>   </a:t>
            </a:r>
            <a:r>
              <a:rPr lang="de-CH" sz="3600" b="1" dirty="0" smtClean="0"/>
              <a:t>3. Die drei umfangreichen Schreiben</a:t>
            </a:r>
            <a:r>
              <a:rPr lang="de-CH" sz="3600" b="1" dirty="0"/>
              <a:t/>
            </a:r>
            <a:br>
              <a:rPr lang="de-CH" sz="3600" b="1" dirty="0"/>
            </a:br>
            <a:r>
              <a:rPr lang="de-CH" sz="900" b="1" dirty="0"/>
              <a:t/>
            </a:r>
            <a:br>
              <a:rPr lang="de-CH" sz="900" b="1" dirty="0"/>
            </a:br>
            <a:r>
              <a:rPr lang="de-CH" sz="1800" b="1" dirty="0" smtClean="0">
                <a:solidFill>
                  <a:schemeClr val="accent4">
                    <a:lumMod val="75000"/>
                  </a:schemeClr>
                </a:solidFill>
              </a:rPr>
              <a:t>     </a:t>
            </a:r>
            <a:r>
              <a:rPr lang="de-CH" sz="3600" b="1" dirty="0" smtClean="0">
                <a:solidFill>
                  <a:srgbClr val="C76361"/>
                </a:solidFill>
              </a:rPr>
              <a:t>Schlusswort</a:t>
            </a:r>
            <a:endParaRPr lang="de-CH" sz="3600" b="1" dirty="0">
              <a:solidFill>
                <a:srgbClr val="C76361"/>
              </a:solidFill>
            </a:endParaRPr>
          </a:p>
        </p:txBody>
      </p:sp>
      <p:pic>
        <p:nvPicPr>
          <p:cNvPr id="4" name="Grafik 3" descr="http://www.calligraphy-museum.com/EditorFiles/image/News/2011/09/2011-09-28_b2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5301208"/>
            <a:ext cx="2793876" cy="1232540"/>
          </a:xfrm>
          <a:prstGeom prst="rect">
            <a:avLst/>
          </a:prstGeom>
          <a:noFill/>
          <a:ln>
            <a:noFill/>
          </a:ln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5462092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1"/>
          <p:cNvSpPr txBox="1">
            <a:spLocks/>
          </p:cNvSpPr>
          <p:nvPr/>
        </p:nvSpPr>
        <p:spPr>
          <a:xfrm>
            <a:off x="5076056" y="403241"/>
            <a:ext cx="3739909" cy="1225559"/>
          </a:xfrm>
          <a:prstGeom prst="rect">
            <a:avLst/>
          </a:prstGeom>
          <a:solidFill>
            <a:srgbClr val="FFFFFF">
              <a:alpha val="60000"/>
            </a:srgbClr>
          </a:solidFill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CH" sz="3600" b="1" dirty="0" smtClean="0"/>
              <a:t>PAULUS SCHREIBT SEINE BRIEFE</a:t>
            </a:r>
            <a:endParaRPr lang="de-CH" sz="3600" b="1" dirty="0"/>
          </a:p>
        </p:txBody>
      </p:sp>
      <p:sp>
        <p:nvSpPr>
          <p:cNvPr id="5" name="Textfeld 4"/>
          <p:cNvSpPr txBox="1"/>
          <p:nvPr/>
        </p:nvSpPr>
        <p:spPr>
          <a:xfrm>
            <a:off x="4912026" y="6237312"/>
            <a:ext cx="37644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b="1" dirty="0" smtClean="0"/>
              <a:t>Handschrift aus dem 9. Jh.</a:t>
            </a:r>
            <a:endParaRPr lang="de-CH" b="1" dirty="0"/>
          </a:p>
        </p:txBody>
      </p:sp>
      <p:pic>
        <p:nvPicPr>
          <p:cNvPr id="8196" name="Picture 4" descr="https://upload.wikimedia.org/wikipedia/commons/thumb/2/24/Paulus_St_Gallen.jpg/800px-Paulus_St_Gallen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403240"/>
            <a:ext cx="4487154" cy="61221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6396235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1"/>
          <p:cNvSpPr txBox="1">
            <a:spLocks/>
          </p:cNvSpPr>
          <p:nvPr/>
        </p:nvSpPr>
        <p:spPr>
          <a:xfrm>
            <a:off x="395536" y="404664"/>
            <a:ext cx="8424936" cy="324036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de-CH" sz="4000" b="1" dirty="0" err="1" smtClean="0">
                <a:solidFill>
                  <a:srgbClr val="C76361"/>
                </a:solidFill>
              </a:rPr>
              <a:t>Röm</a:t>
            </a:r>
            <a:r>
              <a:rPr lang="de-CH" sz="4000" b="1" dirty="0" smtClean="0">
                <a:solidFill>
                  <a:srgbClr val="C76361"/>
                </a:solidFill>
              </a:rPr>
              <a:t> 16,27: </a:t>
            </a:r>
            <a:r>
              <a:rPr lang="de-CH" sz="4000" b="1" dirty="0"/>
              <a:t>Ihm, dem allein weisen Gott, sei die Ehre durch Jesus Christus in Ewigkeit. Amen.</a:t>
            </a:r>
          </a:p>
        </p:txBody>
      </p:sp>
      <p:pic>
        <p:nvPicPr>
          <p:cNvPr id="1026" name="Picture 2" descr="D:\11 Greece\Corinth\Corinth excavations and Temple of Apollo from southeast, tb031706091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281" b="35821"/>
          <a:stretch/>
        </p:blipFill>
        <p:spPr bwMode="auto">
          <a:xfrm>
            <a:off x="539552" y="3962084"/>
            <a:ext cx="8118482" cy="24238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8822182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/>
          <p:cNvSpPr txBox="1"/>
          <p:nvPr/>
        </p:nvSpPr>
        <p:spPr>
          <a:xfrm>
            <a:off x="611560" y="2522634"/>
            <a:ext cx="7920880" cy="1812731"/>
          </a:xfrm>
          <a:prstGeom prst="rect">
            <a:avLst/>
          </a:prstGeom>
          <a:solidFill>
            <a:schemeClr val="accent6">
              <a:lumMod val="75000"/>
              <a:alpha val="10000"/>
            </a:schemeClr>
          </a:solidFill>
        </p:spPr>
        <p:txBody>
          <a:bodyPr wrap="square" tIns="288000" bIns="288000" rtlCol="0">
            <a:spAutoFit/>
          </a:bodyPr>
          <a:lstStyle/>
          <a:p>
            <a:pPr algn="ctr"/>
            <a:r>
              <a:rPr lang="de-CH" sz="4400" b="1" dirty="0" smtClean="0"/>
              <a:t>Die Paulusbriefe (1/2)</a:t>
            </a:r>
          </a:p>
          <a:p>
            <a:pPr algn="ctr"/>
            <a:r>
              <a:rPr lang="de-CH" sz="3600" b="1" dirty="0" smtClean="0">
                <a:solidFill>
                  <a:srgbClr val="C76361"/>
                </a:solidFill>
              </a:rPr>
              <a:t>(Bibelkurs, Teil 21/24)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1152253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12214">
        <p:fade/>
      </p:transition>
    </mc:Choice>
    <mc:Fallback xmlns="">
      <p:transition spd="med" advTm="12214">
        <p:fade/>
      </p:transition>
    </mc:Fallback>
  </mc:AlternateContent>
  <p:timing>
    <p:tnLst>
      <p:par>
        <p:cTn id="1" dur="indefinite" restart="never" nodeType="tmRoot"/>
      </p:par>
    </p:tnLst>
  </p:timing>
  <p:extLst mod="1">
    <p:ext uri="{E180D4A7-C9FB-4DFB-919C-405C955672EB}">
      <p14:showEvtLst xmlns:p14="http://schemas.microsoft.com/office/powerpoint/2010/main">
        <p14:playEvt time="0" objId="3"/>
      </p14:showEvtLst>
    </p:ext>
  </p:extLs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413792" y="476672"/>
            <a:ext cx="8280920" cy="5904656"/>
          </a:xfrm>
        </p:spPr>
        <p:txBody>
          <a:bodyPr anchor="t">
            <a:normAutofit/>
          </a:bodyPr>
          <a:lstStyle/>
          <a:p>
            <a:pPr algn="l"/>
            <a:r>
              <a:rPr lang="de-CH" b="1" dirty="0" smtClean="0"/>
              <a:t>Die Paulusbriefe (1/2)</a:t>
            </a:r>
            <a:br>
              <a:rPr lang="de-CH" b="1" dirty="0" smtClean="0"/>
            </a:br>
            <a:r>
              <a:rPr lang="de-CH" sz="3600" b="1" dirty="0">
                <a:solidFill>
                  <a:schemeClr val="accent1">
                    <a:lumMod val="75000"/>
                  </a:schemeClr>
                </a:solidFill>
              </a:rPr>
              <a:t/>
            </a:r>
            <a:br>
              <a:rPr lang="de-CH" sz="3600" b="1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de-CH" sz="3600" b="1" dirty="0" smtClean="0">
                <a:solidFill>
                  <a:srgbClr val="C76361"/>
                </a:solidFill>
              </a:rPr>
              <a:t>   </a:t>
            </a:r>
            <a:r>
              <a:rPr lang="de-CH" sz="3600" b="1" dirty="0" smtClean="0"/>
              <a:t>Einleitung</a:t>
            </a:r>
            <a:br>
              <a:rPr lang="de-CH" sz="3600" b="1" dirty="0" smtClean="0"/>
            </a:br>
            <a:r>
              <a:rPr lang="de-CH" sz="900" b="1" dirty="0"/>
              <a:t/>
            </a:r>
            <a:br>
              <a:rPr lang="de-CH" sz="900" b="1" dirty="0"/>
            </a:br>
            <a:r>
              <a:rPr lang="de-CH" sz="3600" b="1" dirty="0" smtClean="0"/>
              <a:t>   </a:t>
            </a:r>
            <a:r>
              <a:rPr lang="de-CH" sz="3600" b="1" dirty="0" smtClean="0">
                <a:solidFill>
                  <a:srgbClr val="C76361"/>
                </a:solidFill>
              </a:rPr>
              <a:t>1. Die neutestamentlichen Briefe</a:t>
            </a:r>
            <a:br>
              <a:rPr lang="de-CH" sz="3600" b="1" dirty="0" smtClean="0">
                <a:solidFill>
                  <a:srgbClr val="C76361"/>
                </a:solidFill>
              </a:rPr>
            </a:br>
            <a:r>
              <a:rPr lang="de-CH" sz="900" b="1" dirty="0" smtClean="0">
                <a:solidFill>
                  <a:srgbClr val="C76361"/>
                </a:solidFill>
              </a:rPr>
              <a:t/>
            </a:r>
            <a:br>
              <a:rPr lang="de-CH" sz="900" b="1" dirty="0" smtClean="0">
                <a:solidFill>
                  <a:srgbClr val="C76361"/>
                </a:solidFill>
              </a:rPr>
            </a:br>
            <a:r>
              <a:rPr lang="de-CH" sz="3600" b="1" dirty="0" smtClean="0">
                <a:solidFill>
                  <a:schemeClr val="accent4">
                    <a:lumMod val="75000"/>
                  </a:schemeClr>
                </a:solidFill>
              </a:rPr>
              <a:t>   </a:t>
            </a:r>
            <a:r>
              <a:rPr lang="de-CH" sz="3600" b="1" dirty="0" smtClean="0"/>
              <a:t>2. Die frühen Paulusbriefe</a:t>
            </a:r>
            <a:br>
              <a:rPr lang="de-CH" sz="3600" b="1" dirty="0" smtClean="0"/>
            </a:br>
            <a:r>
              <a:rPr lang="de-CH" sz="900" b="1" dirty="0">
                <a:solidFill>
                  <a:schemeClr val="accent4">
                    <a:lumMod val="75000"/>
                  </a:schemeClr>
                </a:solidFill>
              </a:rPr>
              <a:t/>
            </a:r>
            <a:br>
              <a:rPr lang="de-CH" sz="900" b="1" dirty="0">
                <a:solidFill>
                  <a:schemeClr val="accent4">
                    <a:lumMod val="75000"/>
                  </a:schemeClr>
                </a:solidFill>
              </a:rPr>
            </a:br>
            <a:r>
              <a:rPr lang="de-CH" sz="3600" b="1" dirty="0">
                <a:solidFill>
                  <a:schemeClr val="accent4">
                    <a:lumMod val="75000"/>
                  </a:schemeClr>
                </a:solidFill>
              </a:rPr>
              <a:t>   </a:t>
            </a:r>
            <a:r>
              <a:rPr lang="de-CH" sz="3600" b="1" dirty="0" smtClean="0"/>
              <a:t>3. Die drei umfangreichen Schreiben</a:t>
            </a:r>
            <a:r>
              <a:rPr lang="de-CH" sz="3600" b="1" dirty="0"/>
              <a:t/>
            </a:r>
            <a:br>
              <a:rPr lang="de-CH" sz="3600" b="1" dirty="0"/>
            </a:br>
            <a:r>
              <a:rPr lang="de-CH" sz="900" b="1" dirty="0">
                <a:solidFill>
                  <a:schemeClr val="accent4">
                    <a:lumMod val="75000"/>
                  </a:schemeClr>
                </a:solidFill>
              </a:rPr>
              <a:t/>
            </a:r>
            <a:br>
              <a:rPr lang="de-CH" sz="900" b="1" dirty="0">
                <a:solidFill>
                  <a:schemeClr val="accent4">
                    <a:lumMod val="75000"/>
                  </a:schemeClr>
                </a:solidFill>
              </a:rPr>
            </a:br>
            <a:r>
              <a:rPr lang="de-CH" sz="1800" b="1" dirty="0" smtClean="0">
                <a:solidFill>
                  <a:schemeClr val="accent4">
                    <a:lumMod val="75000"/>
                  </a:schemeClr>
                </a:solidFill>
              </a:rPr>
              <a:t>     </a:t>
            </a:r>
            <a:r>
              <a:rPr lang="de-CH" sz="3600" b="1" dirty="0" smtClean="0"/>
              <a:t>Schlusswort</a:t>
            </a:r>
            <a:endParaRPr lang="de-CH" sz="3600" b="1" dirty="0"/>
          </a:p>
        </p:txBody>
      </p:sp>
      <p:pic>
        <p:nvPicPr>
          <p:cNvPr id="4" name="Grafik 3" descr="http://www.calligraphy-museum.com/EditorFiles/image/News/2011/09/2011-09-28_b2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5301208"/>
            <a:ext cx="2793876" cy="1232540"/>
          </a:xfrm>
          <a:prstGeom prst="rect">
            <a:avLst/>
          </a:prstGeom>
          <a:noFill/>
          <a:ln>
            <a:noFill/>
          </a:ln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0929658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1"/>
          <p:cNvSpPr txBox="1">
            <a:spLocks/>
          </p:cNvSpPr>
          <p:nvPr/>
        </p:nvSpPr>
        <p:spPr>
          <a:xfrm>
            <a:off x="5004048" y="403241"/>
            <a:ext cx="3811917" cy="1729615"/>
          </a:xfrm>
          <a:prstGeom prst="rect">
            <a:avLst/>
          </a:prstGeom>
          <a:solidFill>
            <a:srgbClr val="FFFFFF">
              <a:alpha val="60000"/>
            </a:srgbClr>
          </a:solidFill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CH" sz="3600" b="1" dirty="0" smtClean="0"/>
              <a:t>AUSSCHNITT AUS DEM ZWEITEN KORINTHERBRIEF</a:t>
            </a:r>
            <a:endParaRPr lang="de-CH" sz="3600" b="1" dirty="0"/>
          </a:p>
        </p:txBody>
      </p:sp>
      <p:pic>
        <p:nvPicPr>
          <p:cNvPr id="2" name="Picture 2" descr="Papyrus 46, one of the oldest New Testament papyri, showing 2 Cor 11:33-12: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403241"/>
            <a:ext cx="4320480" cy="60939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feld 3"/>
          <p:cNvSpPr txBox="1"/>
          <p:nvPr/>
        </p:nvSpPr>
        <p:spPr>
          <a:xfrm>
            <a:off x="4912026" y="6237312"/>
            <a:ext cx="37644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b="1" dirty="0" smtClean="0"/>
              <a:t>Papyrus 46 (1. Jh.)</a:t>
            </a:r>
            <a:endParaRPr lang="de-CH" b="1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4914849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  <p:tag name="ARTICULATE_SLIDE_COUNT" val="78"/>
  <p:tag name="ARTICULATE_PROJECT_OPEN" val="0"/>
  <p:tag name="TAG_BACKING_FORM_KEY" val="985544-c:\users\colombo.perm\documents\001 files\001 hans\02 egw\03 bibelkurs\06 powerpoint\bibelkurs teil 21 internet.pptx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2284"/>
  <p:tag name="ORIGINAL_AUDIO_FILEPATH" val="C:\Users\Colombo.Perm\Documents\001 FILES\001 HANS\02 EGW\03 BIBELKURS\09 AUDIO-DATEIEN\160208_19_Bibelkurs_19.mp3"/>
  <p:tag name="ELAPSEDTIME" val="1580.202"/>
  <p:tag name="ARTICULATE_TITLE_TAG" val="Der Dienst der Apostel"/>
  <p:tag name="ARTICULATE_NAV_LEVEL" val="1"/>
  <p:tag name="ARTICULATE_SLIDE_PRESENTER_GUID" val="c70cd4b4-ec15-41dd-8d4b-438835bbc59b"/>
  <p:tag name="ARTICULATE_SLIDE_PAUSE" val="0"/>
  <p:tag name="ARTICULATE_LOCK_SLIDE" val="0"/>
  <p:tag name="ARTICULATE_HIDE_SLIDE" val="0"/>
  <p:tag name="ARTICULATE_PLAYER_CONTROL_PREVIOUS" val="True"/>
  <p:tag name="ARTICULATE_PLAYER_CONTROL_NEXT" val="True"/>
  <p:tag name="ARTICULATE_USED_LAYOUT" val="1"/>
  <p:tag name="ARTICULATE_SLIDE_THUMBNAIL_REFRESH" val="1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2284"/>
  <p:tag name="ORIGINAL_AUDIO_FILEPATH" val="C:\Users\Colombo.Perm\Documents\001 FILES\001 HANS\02 EGW\03 BIBELKURS\09 AUDIO-DATEIEN\160208_19_Bibelkurs_19.mp3"/>
  <p:tag name="ELAPSEDTIME" val="1580.202"/>
  <p:tag name="ARTICULATE_TITLE_TAG" val="Der Dienst der Apostel"/>
  <p:tag name="ARTICULATE_NAV_LEVEL" val="1"/>
  <p:tag name="ARTICULATE_SLIDE_PRESENTER_GUID" val="c70cd4b4-ec15-41dd-8d4b-438835bbc59b"/>
  <p:tag name="ARTICULATE_SLIDE_PAUSE" val="0"/>
  <p:tag name="ARTICULATE_LOCK_SLIDE" val="0"/>
  <p:tag name="ARTICULATE_HIDE_SLIDE" val="0"/>
  <p:tag name="ARTICULATE_PLAYER_CONTROL_PREVIOUS" val="True"/>
  <p:tag name="ARTICULATE_PLAYER_CONTROL_NEXT" val="True"/>
  <p:tag name="ARTICULATE_USED_LAYOUT" val="1"/>
  <p:tag name="ARTICULATE_SLIDE_THUMBNAIL_REFRESH" val="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809</Words>
  <Application>Microsoft Office PowerPoint</Application>
  <PresentationFormat>Bildschirmpräsentation (4:3)</PresentationFormat>
  <Paragraphs>91</Paragraphs>
  <Slides>78</Slides>
  <Notes>0</Notes>
  <HiddenSlides>0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78</vt:i4>
      </vt:variant>
    </vt:vector>
  </HeadingPairs>
  <TitlesOfParts>
    <vt:vector size="79" baseType="lpstr">
      <vt:lpstr>Larissa</vt:lpstr>
      <vt:lpstr>PowerPoint-Präsentation</vt:lpstr>
      <vt:lpstr>PowerPoint-Präsentation</vt:lpstr>
      <vt:lpstr>PowerPoint-Präsentation</vt:lpstr>
      <vt:lpstr>PowerPoint-Präsentation</vt:lpstr>
      <vt:lpstr>Die Paulusbriefe (1/2)     Einleitung     1. Die neutestamentlichen Briefe     2. Die frühen Paulusbriefe     3. Die drei umfangreichen Schreiben       Schlusswort</vt:lpstr>
      <vt:lpstr>PowerPoint-Präsentation</vt:lpstr>
      <vt:lpstr>PowerPoint-Präsentation</vt:lpstr>
      <vt:lpstr>Die Paulusbriefe (1/2)     Einleitung     1. Die neutestamentlichen Briefe     2. Die frühen Paulusbriefe     3. Die drei umfangreichen Schreiben       Schlusswort</vt:lpstr>
      <vt:lpstr>PowerPoint-Präsentation</vt:lpstr>
      <vt:lpstr>PowerPoint-Präsentation</vt:lpstr>
      <vt:lpstr>PowerPoint-Präsentation</vt:lpstr>
      <vt:lpstr>Die Paulusbriefe (1/2)     Einleitung     1. Die neutestamentlichen Briefe     2. Die frühen Paulusbriefe     3. Die drei umfangreichen Schreiben       Schlusswort</vt:lpstr>
      <vt:lpstr>Die frühen Paulusbriefe     a. Der Galaterbrief     b. Der erste Thessalonicherbrief     c. Der zweite Thessalonicherbrief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Die frühen Paulusbriefe     a. Der Galaterbrief     b. Der erste Thessalonicherbrief     c. Der zweite Thessalonicherbrief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Die frühen Paulusbriefe     a. Der Galaterbrief     b. Der erste Thessalonicherbrief     c. Der zweite Thessalonicherbrief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Die Paulusbriefe (1/2)     Einleitung     1. Die neutestamentlichen Briefe     2. Die frühen Paulusbriefe     3. Die drei umfangreichen Schreiben       Schlusswort</vt:lpstr>
      <vt:lpstr>PowerPoint-Präsentation</vt:lpstr>
      <vt:lpstr>Die drei umfangreichen Schreiben     a. Der erste Korintherbrief     b. Der zweite Korintherbrief     c. Der Römerbrief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Die drei umfangreichen Schreiben     a. Der erste Korintherbrief     b. Der zweite Korintherbrief     c. Der Römerbrief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Die drei umfangreichen Schreiben     a. Der erste Korintherbrief     b. Der zweite Korintherbrief     c. Der Römerbrief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Die Paulusbriefe (1/2)     Einleitung     1. Die neutestamentlichen Briefe     2. Die frühen Paulusbriefe     3. Die drei umfangreichen Schreiben       Schlusswort</vt:lpstr>
      <vt:lpstr>PowerPoint-Präsentation</vt:lpstr>
      <vt:lpstr>PowerPoint-Präsentation</vt:lpstr>
      <vt:lpstr>PowerPoint-Präsentation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Der Römerbrief  Verfasser   Paulus Adressat  Gemeinde in Rom Abfassungszeit 57 n. Chr. Abfassungsort Korinth (GRE)  Gliederung:  Kapitel 1-11  Lehre Kapitel 12-16  Anwendung  Bild: Der Apostel Paulus beim Schreiben, Zeichnung aus einer Handschrift aus dem 9. Jahrhundert</dc:title>
  <dc:creator>Hans Trüb</dc:creator>
  <cp:lastModifiedBy>Colombo</cp:lastModifiedBy>
  <cp:revision>860</cp:revision>
  <dcterms:created xsi:type="dcterms:W3CDTF">2012-03-09T15:08:16Z</dcterms:created>
  <dcterms:modified xsi:type="dcterms:W3CDTF">2016-04-07T06:49:11Z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rticulateGUID">
    <vt:lpwstr>3024D740-B6D7-4D4A-9C51-C6234B5A1F9F</vt:lpwstr>
  </property>
  <property fmtid="{D5CDD505-2E9C-101B-9397-08002B2CF9AE}" pid="3" name="ArticulatePath">
    <vt:lpwstr>BIBELKURS TEIL 09</vt:lpwstr>
  </property>
</Properties>
</file>