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552" r:id="rId2"/>
    <p:sldId id="1267" r:id="rId3"/>
    <p:sldId id="2466" r:id="rId4"/>
    <p:sldId id="2467" r:id="rId5"/>
    <p:sldId id="2468" r:id="rId6"/>
    <p:sldId id="2478" r:id="rId7"/>
    <p:sldId id="2472" r:id="rId8"/>
    <p:sldId id="2473" r:id="rId9"/>
    <p:sldId id="2470" r:id="rId10"/>
    <p:sldId id="2474" r:id="rId11"/>
    <p:sldId id="2477" r:id="rId12"/>
    <p:sldId id="2476" r:id="rId13"/>
    <p:sldId id="2479" r:id="rId14"/>
    <p:sldId id="2480" r:id="rId15"/>
    <p:sldId id="2481" r:id="rId16"/>
    <p:sldId id="2482" r:id="rId17"/>
    <p:sldId id="2483" r:id="rId18"/>
    <p:sldId id="2485" r:id="rId19"/>
    <p:sldId id="2486" r:id="rId20"/>
    <p:sldId id="2487" r:id="rId21"/>
    <p:sldId id="2488" r:id="rId22"/>
    <p:sldId id="2489" r:id="rId23"/>
    <p:sldId id="2490" r:id="rId24"/>
    <p:sldId id="2491" r:id="rId25"/>
    <p:sldId id="2492" r:id="rId26"/>
    <p:sldId id="2493" r:id="rId27"/>
    <p:sldId id="2494" r:id="rId28"/>
    <p:sldId id="2495" r:id="rId29"/>
    <p:sldId id="2496" r:id="rId30"/>
    <p:sldId id="2497" r:id="rId31"/>
    <p:sldId id="2498" r:id="rId32"/>
    <p:sldId id="2499" r:id="rId33"/>
    <p:sldId id="2500" r:id="rId34"/>
    <p:sldId id="2501" r:id="rId35"/>
    <p:sldId id="2502" r:id="rId36"/>
    <p:sldId id="2503" r:id="rId37"/>
    <p:sldId id="2504" r:id="rId38"/>
    <p:sldId id="2505" r:id="rId39"/>
    <p:sldId id="2506" r:id="rId40"/>
    <p:sldId id="2507" r:id="rId41"/>
    <p:sldId id="2508" r:id="rId42"/>
    <p:sldId id="2509" r:id="rId43"/>
    <p:sldId id="2510" r:id="rId44"/>
    <p:sldId id="2511" r:id="rId45"/>
    <p:sldId id="2512" r:id="rId46"/>
    <p:sldId id="2513" r:id="rId47"/>
    <p:sldId id="2514" r:id="rId48"/>
    <p:sldId id="2515" r:id="rId49"/>
    <p:sldId id="2516" r:id="rId50"/>
    <p:sldId id="2517" r:id="rId51"/>
    <p:sldId id="2518" r:id="rId52"/>
    <p:sldId id="2519" r:id="rId53"/>
    <p:sldId id="2520" r:id="rId54"/>
    <p:sldId id="2522" r:id="rId55"/>
    <p:sldId id="2523" r:id="rId56"/>
    <p:sldId id="2524" r:id="rId57"/>
    <p:sldId id="2527" r:id="rId58"/>
    <p:sldId id="2521" r:id="rId59"/>
    <p:sldId id="2525" r:id="rId60"/>
    <p:sldId id="2528" r:id="rId61"/>
    <p:sldId id="2529" r:id="rId62"/>
    <p:sldId id="2526" r:id="rId63"/>
    <p:sldId id="2530" r:id="rId64"/>
    <p:sldId id="2531" r:id="rId65"/>
    <p:sldId id="2532" r:id="rId66"/>
    <p:sldId id="2533" r:id="rId67"/>
    <p:sldId id="2537" r:id="rId68"/>
    <p:sldId id="2535" r:id="rId69"/>
    <p:sldId id="2536" r:id="rId70"/>
    <p:sldId id="2538" r:id="rId71"/>
    <p:sldId id="2540" r:id="rId72"/>
    <p:sldId id="2541" r:id="rId73"/>
    <p:sldId id="2545" r:id="rId74"/>
    <p:sldId id="2542" r:id="rId75"/>
    <p:sldId id="2543" r:id="rId76"/>
    <p:sldId id="2544" r:id="rId77"/>
    <p:sldId id="2546" r:id="rId78"/>
    <p:sldId id="2547" r:id="rId79"/>
    <p:sldId id="2548" r:id="rId80"/>
    <p:sldId id="2549" r:id="rId81"/>
    <p:sldId id="2550" r:id="rId82"/>
    <p:sldId id="2553" r:id="rId83"/>
  </p:sldIdLst>
  <p:sldSz cx="9144000" cy="6858000" type="screen4x3"/>
  <p:notesSz cx="6858000" cy="9144000"/>
  <p:custDataLst>
    <p:tags r:id="rId8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900"/>
    <a:srgbClr val="F2B800"/>
    <a:srgbClr val="C76361"/>
    <a:srgbClr val="24A824"/>
    <a:srgbClr val="4172AD"/>
    <a:srgbClr val="AF602F"/>
    <a:srgbClr val="CB733D"/>
    <a:srgbClr val="00729A"/>
    <a:srgbClr val="0097CC"/>
    <a:srgbClr val="609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6625" autoAdjust="0"/>
  </p:normalViewPr>
  <p:slideViewPr>
    <p:cSldViewPr>
      <p:cViewPr>
        <p:scale>
          <a:sx n="66" d="100"/>
          <a:sy n="66" d="100"/>
        </p:scale>
        <p:origin x="-2934" y="-1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1536D-805F-47C1-9BEF-146DAAF530B2}" type="datetimeFigureOut">
              <a:rPr lang="de-CH" smtClean="0"/>
              <a:t>04.05.2016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2070-640A-4AA7-BA6A-F44ABBD239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297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04.05.2016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944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04.05.2016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789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04.05.2016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44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04.05.2016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27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04.05.2016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53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04.05.2016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33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04.05.2016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68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04.05.2016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52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04.05.2016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208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04.05.2016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860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04.05.2016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63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F733-3633-4AA1-8CB5-DFD81F281CB4}" type="datetimeFigureOut">
              <a:rPr lang="de-CH" smtClean="0"/>
              <a:t>04.05.2016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07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Die Paulusbriefe </a:t>
            </a:r>
            <a:r>
              <a:rPr lang="de-CH" sz="4400" b="1" dirty="0" smtClean="0"/>
              <a:t>(2/2</a:t>
            </a:r>
            <a:r>
              <a:rPr lang="de-CH" sz="4400" b="1" dirty="0" smtClean="0"/>
              <a:t>)</a:t>
            </a:r>
          </a:p>
          <a:p>
            <a:pPr algn="ctr"/>
            <a:r>
              <a:rPr lang="de-CH" sz="3600" b="1" dirty="0" smtClean="0">
                <a:solidFill>
                  <a:srgbClr val="DEA900"/>
                </a:solidFill>
              </a:rPr>
              <a:t>(Bibelkurs, Teil </a:t>
            </a:r>
            <a:r>
              <a:rPr lang="de-CH" sz="3600" b="1" dirty="0" smtClean="0">
                <a:solidFill>
                  <a:srgbClr val="DEA900"/>
                </a:solidFill>
              </a:rPr>
              <a:t>22/24</a:t>
            </a:r>
            <a:r>
              <a:rPr lang="de-CH" sz="3600" b="1" dirty="0" smtClean="0">
                <a:solidFill>
                  <a:srgbClr val="DEA900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084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EA900"/>
                </a:solidFill>
              </a:rPr>
              <a:t>Apg</a:t>
            </a:r>
            <a:r>
              <a:rPr lang="de-CH" sz="4000" b="1" dirty="0" smtClean="0">
                <a:solidFill>
                  <a:srgbClr val="DEA900"/>
                </a:solidFill>
              </a:rPr>
              <a:t> 28,16b: </a:t>
            </a:r>
            <a:r>
              <a:rPr lang="de-DE" sz="4000" b="1" dirty="0"/>
              <a:t>Paulus aber wurde gestattet, für sich zu bleiben mit dem Soldaten, der ihn bewachte. 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535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EPHESER, KOLOSSER, PHILEMON</a:t>
            </a:r>
            <a:endParaRPr lang="de-CH" sz="3600" b="1" dirty="0"/>
          </a:p>
        </p:txBody>
      </p:sp>
      <p:pic>
        <p:nvPicPr>
          <p:cNvPr id="24578" name="Picture 2" descr="http://www.bible-history.com/maps/images/acts-pauls-voyage-to-rom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75" y="1302409"/>
            <a:ext cx="725505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ch rechts gekrümmter Pfeil 3"/>
          <p:cNvSpPr/>
          <p:nvPr/>
        </p:nvSpPr>
        <p:spPr>
          <a:xfrm rot="6863653" flipV="1">
            <a:off x="3151556" y="-185883"/>
            <a:ext cx="1208393" cy="4235797"/>
          </a:xfrm>
          <a:prstGeom prst="curvedRightArrow">
            <a:avLst>
              <a:gd name="adj1" fmla="val 21087"/>
              <a:gd name="adj2" fmla="val 50907"/>
              <a:gd name="adj3" fmla="val 34947"/>
            </a:avLst>
          </a:prstGeom>
          <a:solidFill>
            <a:srgbClr val="24A8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7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KOLOSSEUM (ERBAUT AB 72 N. CHR.)</a:t>
            </a:r>
            <a:endParaRPr lang="de-CH" sz="3600" b="1" dirty="0"/>
          </a:p>
        </p:txBody>
      </p:sp>
      <p:pic>
        <p:nvPicPr>
          <p:cNvPr id="6146" name="Picture 2" descr="D:\15 Rome\Colosseum\Colosseum at night from below, tb1120022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76" y="1369796"/>
            <a:ext cx="6671655" cy="500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64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</a:t>
            </a:r>
            <a:r>
              <a:rPr lang="de-CH" b="1" dirty="0" err="1" smtClean="0"/>
              <a:t>Gefangenschaftsbriefe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76361"/>
                </a:solidFill>
              </a:rPr>
              <a:t>   </a:t>
            </a:r>
            <a:r>
              <a:rPr lang="de-CH" sz="4000" b="1" dirty="0" smtClean="0">
                <a:solidFill>
                  <a:srgbClr val="DEA900"/>
                </a:solidFill>
              </a:rPr>
              <a:t>a. Der Epheserbrief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4000" b="1" dirty="0" smtClean="0"/>
              <a:t>   </a:t>
            </a:r>
            <a:r>
              <a:rPr lang="de-CH" sz="4000" b="1" dirty="0"/>
              <a:t>b</a:t>
            </a:r>
            <a:r>
              <a:rPr lang="de-CH" sz="4000" b="1" dirty="0" smtClean="0"/>
              <a:t>. </a:t>
            </a:r>
            <a:r>
              <a:rPr lang="de-CH" sz="4000" b="1" dirty="0"/>
              <a:t>Der </a:t>
            </a:r>
            <a:r>
              <a:rPr lang="de-CH" sz="4000" b="1" dirty="0" smtClean="0"/>
              <a:t>Kolosserbrief</a:t>
            </a:r>
            <a:r>
              <a:rPr lang="de-CH" sz="4000" b="1" dirty="0" smtClean="0">
                <a:solidFill>
                  <a:srgbClr val="DEA900"/>
                </a:solidFill>
              </a:rPr>
              <a:t/>
            </a:r>
            <a:br>
              <a:rPr lang="de-CH" sz="4000" b="1" dirty="0" smtClean="0">
                <a:solidFill>
                  <a:srgbClr val="DEA900"/>
                </a:solidFill>
              </a:rPr>
            </a:br>
            <a: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c. Der </a:t>
            </a:r>
            <a:r>
              <a:rPr lang="de-CH" sz="4000" b="1" dirty="0" err="1" smtClean="0"/>
              <a:t>Philemonbrief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d. Der Philipperbrief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87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AUSGRABUNGEN IN EPHESUS</a:t>
            </a:r>
            <a:endParaRPr lang="de-CH" sz="3600" b="1" dirty="0"/>
          </a:p>
        </p:txBody>
      </p:sp>
      <p:pic>
        <p:nvPicPr>
          <p:cNvPr id="7170" name="Picture 2" descr="D:\10 Western Turkey\Ephesus\Ephesus civic agora and small theater aerial, bb0042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4" y="1380757"/>
            <a:ext cx="7560000" cy="50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788025" y="403241"/>
            <a:ext cx="3960440" cy="122555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EPHESUS UND UMGEBUNG</a:t>
            </a:r>
            <a:endParaRPr lang="de-CH" sz="3600" b="1" dirty="0"/>
          </a:p>
        </p:txBody>
      </p:sp>
      <p:pic>
        <p:nvPicPr>
          <p:cNvPr id="8194" name="Picture 2" descr="Seven churches of asi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9724"/>
            <a:ext cx="4032448" cy="61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03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GEMEINDE JESU</a:t>
            </a:r>
            <a:endParaRPr lang="de-CH" sz="3600" b="1" dirty="0"/>
          </a:p>
        </p:txBody>
      </p:sp>
      <p:pic>
        <p:nvPicPr>
          <p:cNvPr id="10242" name="Picture 2" descr="Presbyterian Church, Kirche, Ländlich, Architektu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3" b="2645"/>
          <a:stretch/>
        </p:blipFill>
        <p:spPr bwMode="auto">
          <a:xfrm>
            <a:off x="799118" y="1442062"/>
            <a:ext cx="7560840" cy="486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20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EA900"/>
                </a:solidFill>
              </a:rPr>
              <a:t>Eph</a:t>
            </a:r>
            <a:r>
              <a:rPr lang="de-CH" sz="4000" b="1" dirty="0" smtClean="0">
                <a:solidFill>
                  <a:srgbClr val="DEA900"/>
                </a:solidFill>
              </a:rPr>
              <a:t> 1,7: </a:t>
            </a:r>
            <a:r>
              <a:rPr lang="de-DE" sz="4000" b="1" dirty="0"/>
              <a:t>Gepriesen sei der Gott und Vater unseres Herrn Jesus Christus! Er hat uns gesegnet mit jeder geistlichen Segnung in der Himmelswelt in Christus.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30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JUDEN- UND HEIDENCHRISTEN</a:t>
            </a:r>
            <a:endParaRPr lang="de-CH" sz="3600" b="1" dirty="0"/>
          </a:p>
        </p:txBody>
      </p:sp>
      <p:pic>
        <p:nvPicPr>
          <p:cNvPr id="11266" name="Picture 2" descr="Verbinden, Verbindung, Zusammenarbeit, Hände, Hal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" b="6530"/>
          <a:stretch/>
        </p:blipFill>
        <p:spPr bwMode="auto">
          <a:xfrm>
            <a:off x="531909" y="1556792"/>
            <a:ext cx="8144547" cy="477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EA900"/>
                </a:solidFill>
              </a:rPr>
              <a:t>Eph</a:t>
            </a:r>
            <a:r>
              <a:rPr lang="de-CH" sz="4000" b="1" dirty="0" smtClean="0">
                <a:solidFill>
                  <a:srgbClr val="DEA900"/>
                </a:solidFill>
              </a:rPr>
              <a:t> 2,19: </a:t>
            </a:r>
            <a:r>
              <a:rPr lang="de-DE" sz="4000" b="1" dirty="0"/>
              <a:t>So seid ihr nun nicht mehr Fremdlinge und Gäste, sondern Mitbürger der Heiligen und Gottes Hausgenossen, </a:t>
            </a:r>
            <a:r>
              <a:rPr lang="de-DE" sz="4000" b="1" dirty="0" smtClean="0"/>
              <a:t>…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00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EA900"/>
                </a:solidFill>
              </a:rPr>
              <a:t>Phil 1,12: </a:t>
            </a:r>
            <a:r>
              <a:rPr lang="de-DE" sz="4000" b="1" dirty="0"/>
              <a:t>Ich will aber, dass ihr wisst, Brüder, dass meine Umstände mehr zur Förderung des Evangeliums ausgeschlagen sind, </a:t>
            </a:r>
            <a:r>
              <a:rPr lang="de-DE" sz="4000" b="1" dirty="0" smtClean="0"/>
              <a:t>…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50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EA900"/>
                </a:solidFill>
              </a:rPr>
              <a:t>Eph</a:t>
            </a:r>
            <a:r>
              <a:rPr lang="de-CH" sz="4000" b="1" dirty="0" smtClean="0">
                <a:solidFill>
                  <a:srgbClr val="DEA900"/>
                </a:solidFill>
              </a:rPr>
              <a:t> 2,20: </a:t>
            </a:r>
            <a:r>
              <a:rPr lang="de-DE" sz="4000" b="1" dirty="0" smtClean="0"/>
              <a:t>… </a:t>
            </a:r>
            <a:r>
              <a:rPr lang="de-DE" sz="4000" b="1" dirty="0" err="1"/>
              <a:t>auferbaut</a:t>
            </a:r>
            <a:r>
              <a:rPr lang="de-DE" sz="4000" b="1" dirty="0"/>
              <a:t> auf der </a:t>
            </a:r>
            <a:r>
              <a:rPr lang="de-DE" sz="4000" b="1" dirty="0" smtClean="0"/>
              <a:t>Grundlage </a:t>
            </a:r>
            <a:r>
              <a:rPr lang="de-DE" sz="4000" b="1" dirty="0"/>
              <a:t>der Apostel und Propheten, während Jesus Christus selbst der Eckstein ist. 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06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EINHEIT DER GEMEINDE</a:t>
            </a:r>
            <a:endParaRPr lang="de-CH" sz="3600" b="1" dirty="0"/>
          </a:p>
        </p:txBody>
      </p:sp>
      <p:pic>
        <p:nvPicPr>
          <p:cNvPr id="14338" name="Picture 2" descr="Kreis, Hände, Teamarbeit, Gemeinschaft, Vielf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26" y="1412776"/>
            <a:ext cx="4990356" cy="49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42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EA900"/>
                </a:solidFill>
              </a:rPr>
              <a:t>Eph</a:t>
            </a:r>
            <a:r>
              <a:rPr lang="de-CH" sz="4000" b="1" dirty="0" smtClean="0">
                <a:solidFill>
                  <a:srgbClr val="DEA900"/>
                </a:solidFill>
              </a:rPr>
              <a:t> 4,1: </a:t>
            </a:r>
            <a:r>
              <a:rPr lang="de-DE" sz="4000" b="1" dirty="0"/>
              <a:t>So ermahne ich euch nun,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ich</a:t>
            </a:r>
            <a:r>
              <a:rPr lang="de-DE" sz="4000" b="1" dirty="0"/>
              <a:t>, der Gebundene im Herrn, dass ihr der Berufung würdig wandelt, zu der ihr berufen worden seid.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702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GEISTLICHE WAFFENRÜSTUNG</a:t>
            </a:r>
            <a:endParaRPr lang="de-CH" sz="3600" b="1" dirty="0"/>
          </a:p>
        </p:txBody>
      </p:sp>
      <p:pic>
        <p:nvPicPr>
          <p:cNvPr id="17410" name="Picture 2" descr="Lego, Roman, Centurion, Soldat, Armee, Offiz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44" y="1340768"/>
            <a:ext cx="7344308" cy="510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</a:t>
            </a:r>
            <a:r>
              <a:rPr lang="de-CH" b="1" dirty="0" err="1" smtClean="0"/>
              <a:t>Gefangenschaftsbriefe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76361"/>
                </a:solidFill>
              </a:rPr>
              <a:t>   </a:t>
            </a:r>
            <a:r>
              <a:rPr lang="de-CH" sz="4000" b="1" dirty="0" smtClean="0"/>
              <a:t>a. Der Epheserbrief</a:t>
            </a:r>
            <a:br>
              <a:rPr lang="de-CH" sz="4000" b="1" dirty="0" smtClean="0"/>
            </a:b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4000" b="1" dirty="0" smtClean="0"/>
              <a:t>   </a:t>
            </a:r>
            <a:r>
              <a:rPr lang="de-CH" sz="4000" b="1" dirty="0">
                <a:solidFill>
                  <a:srgbClr val="DEA900"/>
                </a:solidFill>
              </a:rPr>
              <a:t>b</a:t>
            </a:r>
            <a:r>
              <a:rPr lang="de-CH" sz="4000" b="1" dirty="0" smtClean="0">
                <a:solidFill>
                  <a:srgbClr val="DEA900"/>
                </a:solidFill>
              </a:rPr>
              <a:t>. </a:t>
            </a:r>
            <a:r>
              <a:rPr lang="de-CH" sz="4000" b="1" dirty="0">
                <a:solidFill>
                  <a:srgbClr val="DEA900"/>
                </a:solidFill>
              </a:rPr>
              <a:t>Der </a:t>
            </a:r>
            <a:r>
              <a:rPr lang="de-CH" sz="4000" b="1" dirty="0" smtClean="0">
                <a:solidFill>
                  <a:srgbClr val="DEA900"/>
                </a:solidFill>
              </a:rPr>
              <a:t>Kolosserbrief</a:t>
            </a:r>
            <a:br>
              <a:rPr lang="de-CH" sz="4000" b="1" dirty="0" smtClean="0">
                <a:solidFill>
                  <a:srgbClr val="DEA900"/>
                </a:solidFill>
              </a:rPr>
            </a:br>
            <a: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c. Der </a:t>
            </a:r>
            <a:r>
              <a:rPr lang="de-CH" sz="4000" b="1" dirty="0" err="1" smtClean="0"/>
              <a:t>Philemonbrief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d. Der Philipperbrief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84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788025" y="403241"/>
            <a:ext cx="3960440" cy="122555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GEMEINDE IN KOLOSSÄ</a:t>
            </a:r>
            <a:endParaRPr lang="de-CH" sz="3600" b="1" dirty="0"/>
          </a:p>
        </p:txBody>
      </p:sp>
      <p:pic>
        <p:nvPicPr>
          <p:cNvPr id="8194" name="Picture 2" descr="Seven churches of asi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9724"/>
            <a:ext cx="4032448" cy="61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3275856" y="4437112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DE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feld 2"/>
          <p:cNvSpPr txBox="1"/>
          <p:nvPr/>
        </p:nvSpPr>
        <p:spPr>
          <a:xfrm>
            <a:off x="3419872" y="44371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Kolossä</a:t>
            </a:r>
            <a:endParaRPr lang="de-CH" b="1" dirty="0"/>
          </a:p>
        </p:txBody>
      </p:sp>
      <p:sp>
        <p:nvSpPr>
          <p:cNvPr id="7" name="Ellipse 6"/>
          <p:cNvSpPr/>
          <p:nvPr/>
        </p:nvSpPr>
        <p:spPr>
          <a:xfrm>
            <a:off x="2760666" y="3645024"/>
            <a:ext cx="1667318" cy="157953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6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RUINENHÜGEL VON KOLOSSÄ</a:t>
            </a:r>
            <a:endParaRPr lang="de-CH" sz="3600" b="1" dirty="0"/>
          </a:p>
        </p:txBody>
      </p:sp>
      <p:pic>
        <p:nvPicPr>
          <p:cNvPr id="19458" name="Picture 2" descr="D:\10 Western Turkey\Colossae\Colossae tell from north, bb1447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4" y="1412776"/>
            <a:ext cx="7560000" cy="494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4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BLICK NACH NORDWESTEN</a:t>
            </a:r>
            <a:endParaRPr lang="de-CH" sz="3600" b="1" dirty="0"/>
          </a:p>
        </p:txBody>
      </p:sp>
      <p:pic>
        <p:nvPicPr>
          <p:cNvPr id="20482" name="Picture 2" descr="D:\10 Western Turkey\Colossae\Colossae view from acropolis to northwest, tb0103014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35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GEFAHR DES SYNKRETISMUS</a:t>
            </a:r>
            <a:endParaRPr lang="de-CH" sz="3600" b="1" dirty="0"/>
          </a:p>
        </p:txBody>
      </p:sp>
      <p:pic>
        <p:nvPicPr>
          <p:cNvPr id="22530" name="Picture 2" descr="Glas, Wasser, Limonade, Verbreitung, Rot, Flüssigke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15" y="1268760"/>
            <a:ext cx="7608509" cy="51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244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EA900"/>
                </a:solidFill>
              </a:rPr>
              <a:t>Kol 2,8a: </a:t>
            </a:r>
            <a:r>
              <a:rPr lang="de-DE" sz="4000" b="1" dirty="0"/>
              <a:t>Habt acht, dass euch </a:t>
            </a:r>
            <a:r>
              <a:rPr lang="de-DE" sz="4000" b="1" dirty="0" smtClean="0"/>
              <a:t>nie-</a:t>
            </a:r>
            <a:r>
              <a:rPr lang="de-DE" sz="4000" b="1" dirty="0" err="1" smtClean="0"/>
              <a:t>mand</a:t>
            </a:r>
            <a:r>
              <a:rPr lang="de-DE" sz="4000" b="1" dirty="0" smtClean="0"/>
              <a:t> </a:t>
            </a:r>
            <a:r>
              <a:rPr lang="de-DE" sz="4000" b="1" dirty="0"/>
              <a:t>beraubt durch die Philosophie und leeren Betrug, </a:t>
            </a:r>
            <a:r>
              <a:rPr lang="de-DE" sz="4000" b="1" dirty="0" smtClean="0"/>
              <a:t>…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41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EA900"/>
                </a:solidFill>
              </a:rPr>
              <a:t>Phil 1,13: </a:t>
            </a:r>
            <a:r>
              <a:rPr lang="de-CH" sz="4000" b="1" dirty="0" smtClean="0"/>
              <a:t>… </a:t>
            </a:r>
            <a:r>
              <a:rPr lang="de-DE" sz="4000" b="1" dirty="0" smtClean="0"/>
              <a:t>so </a:t>
            </a:r>
            <a:r>
              <a:rPr lang="de-DE" sz="4000" b="1" dirty="0"/>
              <a:t>dass meine Fesseln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in </a:t>
            </a:r>
            <a:r>
              <a:rPr lang="de-DE" sz="4000" b="1" dirty="0"/>
              <a:t>Christus im ganzen </a:t>
            </a:r>
            <a:r>
              <a:rPr lang="de-DE" sz="4000" b="1" dirty="0" err="1"/>
              <a:t>Prätorium</a:t>
            </a:r>
            <a:r>
              <a:rPr lang="de-DE" sz="4000" b="1" dirty="0"/>
              <a:t> und bei allen anderen offenbar geworden </a:t>
            </a:r>
            <a:r>
              <a:rPr lang="de-DE" sz="4000" b="1" dirty="0" smtClean="0"/>
              <a:t>sind … 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84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EA900"/>
                </a:solidFill>
              </a:rPr>
              <a:t>Kol 2,8b: </a:t>
            </a:r>
            <a:r>
              <a:rPr lang="de-DE" sz="4000" b="1" dirty="0" smtClean="0"/>
              <a:t>… </a:t>
            </a:r>
            <a:r>
              <a:rPr lang="de-DE" sz="4000" b="1" dirty="0"/>
              <a:t>gemäss der Überlieferung der Menschen, gemäss den </a:t>
            </a:r>
            <a:r>
              <a:rPr lang="de-DE" sz="4000" b="1" dirty="0" smtClean="0"/>
              <a:t>Grund-sätzen </a:t>
            </a:r>
            <a:r>
              <a:rPr lang="de-DE" sz="4000" b="1" dirty="0"/>
              <a:t>der Welt und nicht Christus gemäss.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36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CHRISTUS</a:t>
            </a:r>
            <a:endParaRPr lang="de-CH" sz="3600" b="1" dirty="0"/>
          </a:p>
        </p:txBody>
      </p:sp>
      <p:pic>
        <p:nvPicPr>
          <p:cNvPr id="24578" name="Picture 2" descr="Kreuz, Gespeichert, Strand, 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64" y="1268759"/>
            <a:ext cx="5224080" cy="521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58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EA900"/>
                </a:solidFill>
              </a:rPr>
              <a:t>Kol 1,15: </a:t>
            </a:r>
            <a:r>
              <a:rPr lang="de-DE" sz="4000" b="1" dirty="0"/>
              <a:t>Dieser ist das Ebenbild des unsichtbaren Gottes, der </a:t>
            </a:r>
            <a:r>
              <a:rPr lang="de-DE" sz="4000" b="1" dirty="0" err="1" smtClean="0"/>
              <a:t>Erstge-borene</a:t>
            </a:r>
            <a:r>
              <a:rPr lang="de-DE" sz="4000" b="1" dirty="0"/>
              <a:t>, der über aller Schöpfung ist. 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0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EA900"/>
                </a:solidFill>
              </a:rPr>
              <a:t>Kol 1,18: </a:t>
            </a:r>
            <a:r>
              <a:rPr lang="de-DE" sz="4000" b="1" dirty="0"/>
              <a:t>Und er ist das Haupt des Leibes, der Gemeinde, er, der der Anfang ist, der Erstgeborene aus den Toten, damit er in allem der Erste sei.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7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EA900"/>
                </a:solidFill>
              </a:rPr>
              <a:t>Kol 2,9-10: </a:t>
            </a:r>
            <a:r>
              <a:rPr lang="de-DE" sz="4000" b="1" dirty="0"/>
              <a:t>Denn in ihm wohnt die ganze Fülle der Gottheit leibhaftig,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und </a:t>
            </a:r>
            <a:r>
              <a:rPr lang="de-DE" sz="4000" b="1" dirty="0"/>
              <a:t>ihr habt die Fülle in ihm, der das Haupt jeder Herrschaft und Gewalt ist.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10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BRIEFSCHLUSS</a:t>
            </a:r>
            <a:endParaRPr lang="de-CH" sz="3600" b="1" dirty="0"/>
          </a:p>
        </p:txBody>
      </p:sp>
      <p:pic>
        <p:nvPicPr>
          <p:cNvPr id="27650" name="Picture 2" descr="Brief, Alter Brief, Handschrift, Schrift, Blu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0" y="1268760"/>
            <a:ext cx="7749860" cy="51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6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</a:t>
            </a:r>
            <a:r>
              <a:rPr lang="de-CH" b="1" dirty="0" err="1" smtClean="0"/>
              <a:t>Gefangenschaftsbriefe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76361"/>
                </a:solidFill>
              </a:rPr>
              <a:t>   </a:t>
            </a:r>
            <a:r>
              <a:rPr lang="de-CH" sz="4000" b="1" dirty="0" smtClean="0"/>
              <a:t>a. Der Epheserbrief</a:t>
            </a:r>
            <a:br>
              <a:rPr lang="de-CH" sz="4000" b="1" dirty="0" smtClean="0"/>
            </a:b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4000" b="1" dirty="0" smtClean="0"/>
              <a:t>   </a:t>
            </a:r>
            <a:r>
              <a:rPr lang="de-CH" sz="4000" b="1" dirty="0"/>
              <a:t>b</a:t>
            </a:r>
            <a:r>
              <a:rPr lang="de-CH" sz="4000" b="1" dirty="0" smtClean="0"/>
              <a:t>. </a:t>
            </a:r>
            <a:r>
              <a:rPr lang="de-CH" sz="4000" b="1" dirty="0"/>
              <a:t>Der </a:t>
            </a:r>
            <a:r>
              <a:rPr lang="de-CH" sz="4000" b="1" dirty="0" smtClean="0"/>
              <a:t>Kolosserbrief</a:t>
            </a:r>
            <a:r>
              <a:rPr lang="de-CH" sz="4000" b="1" dirty="0" smtClean="0">
                <a:solidFill>
                  <a:srgbClr val="DEA900"/>
                </a:solidFill>
              </a:rPr>
              <a:t/>
            </a:r>
            <a:br>
              <a:rPr lang="de-CH" sz="4000" b="1" dirty="0" smtClean="0">
                <a:solidFill>
                  <a:srgbClr val="DEA900"/>
                </a:solidFill>
              </a:rPr>
            </a:br>
            <a: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DEA900"/>
                </a:solidFill>
              </a:rPr>
              <a:t>   c. Der </a:t>
            </a:r>
            <a:r>
              <a:rPr lang="de-CH" sz="4000" b="1" dirty="0" err="1" smtClean="0">
                <a:solidFill>
                  <a:srgbClr val="DEA900"/>
                </a:solidFill>
              </a:rPr>
              <a:t>Philemonbrief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d. Der Philipperbrief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36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ZENTRUM DES ANTIKEN ROMS</a:t>
            </a:r>
            <a:endParaRPr lang="de-CH" sz="3600" b="1" dirty="0"/>
          </a:p>
        </p:txBody>
      </p:sp>
      <p:pic>
        <p:nvPicPr>
          <p:cNvPr id="31746" name="Picture 2" descr="Rom, Italien, Antik, Forum Romanum, Alte Architekt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26" y="1340768"/>
            <a:ext cx="681675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84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ABSCHRIFT DES PHILEMONBRIEFES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61653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Bild: Christian </a:t>
            </a:r>
            <a:r>
              <a:rPr lang="de-CH" dirty="0" err="1" smtClean="0"/>
              <a:t>bitencourt</a:t>
            </a:r>
            <a:r>
              <a:rPr lang="de-CH" dirty="0" smtClean="0"/>
              <a:t> (CC-BY-SA 3.0)</a:t>
            </a:r>
            <a:endParaRPr lang="de-CH" dirty="0"/>
          </a:p>
        </p:txBody>
      </p:sp>
      <p:pic>
        <p:nvPicPr>
          <p:cNvPr id="32770" name="Picture 2" descr="https://upload.wikimedia.org/wikipedia/commons/c/ca/Fragmento_filem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1340768"/>
            <a:ext cx="4248472" cy="480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96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EA900"/>
                </a:solidFill>
              </a:rPr>
              <a:t>Phlm</a:t>
            </a:r>
            <a:r>
              <a:rPr lang="de-CH" sz="4000" b="1" dirty="0" smtClean="0">
                <a:solidFill>
                  <a:srgbClr val="DEA900"/>
                </a:solidFill>
              </a:rPr>
              <a:t> 19: </a:t>
            </a:r>
            <a:r>
              <a:rPr lang="de-DE" sz="4000" b="1" dirty="0"/>
              <a:t>Ich will ja nicht davon reden, dass du auch dich selbst mir schuldig bist. 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22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EA900"/>
                </a:solidFill>
              </a:rPr>
              <a:t>Phil 1,14: </a:t>
            </a:r>
            <a:r>
              <a:rPr lang="de-CH" sz="4000" b="1" dirty="0" smtClean="0"/>
              <a:t>… </a:t>
            </a:r>
            <a:r>
              <a:rPr lang="de-DE" sz="4000" b="1" dirty="0"/>
              <a:t>und dass die meisten der Brüder im Herrn Vertrauen gewonnen haben durch meine Fesseln und viel mehr wagen, das Wort Gottes ohne Furcht zu reden. </a:t>
            </a:r>
            <a:r>
              <a:rPr lang="de-DE" sz="4000" b="1" dirty="0" smtClean="0"/>
              <a:t> 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3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ONESIMUS – FLUCHT AUS DER SKLAVEREI</a:t>
            </a:r>
            <a:endParaRPr lang="de-CH" sz="3600" b="1" dirty="0"/>
          </a:p>
        </p:txBody>
      </p:sp>
      <p:pic>
        <p:nvPicPr>
          <p:cNvPr id="33794" name="Picture 2" descr="Kette, Holzstämme, Rost, Holz, Arbeit, Metall, Eis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841" y="1286276"/>
            <a:ext cx="6812326" cy="509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6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EA900"/>
                </a:solidFill>
              </a:rPr>
              <a:t>Phlm</a:t>
            </a:r>
            <a:r>
              <a:rPr lang="de-CH" sz="4000" b="1" dirty="0" smtClean="0">
                <a:solidFill>
                  <a:srgbClr val="DEA900"/>
                </a:solidFill>
              </a:rPr>
              <a:t> 10-11: </a:t>
            </a:r>
            <a:r>
              <a:rPr lang="de-DE" sz="4000" b="1" dirty="0"/>
              <a:t>Ich bitte dich für mein Kind, das ich in meinen Fesseln gezeugt habe, </a:t>
            </a:r>
            <a:r>
              <a:rPr lang="de-DE" sz="4000" b="1" dirty="0" err="1"/>
              <a:t>Onesimus</a:t>
            </a:r>
            <a:r>
              <a:rPr lang="de-DE" sz="4000" b="1" dirty="0"/>
              <a:t>, der dir einst unnütz war, jetzt aber dir und mir nützlich ist.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5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EA900"/>
                </a:solidFill>
              </a:rPr>
              <a:t>Phlm</a:t>
            </a:r>
            <a:r>
              <a:rPr lang="de-CH" sz="4000" b="1" dirty="0" smtClean="0">
                <a:solidFill>
                  <a:srgbClr val="DEA900"/>
                </a:solidFill>
              </a:rPr>
              <a:t> 12: </a:t>
            </a:r>
            <a:r>
              <a:rPr lang="de-DE" sz="4000" b="1" dirty="0"/>
              <a:t>Ich sende ihn hiermit zurück; du aber nimm ihn auf wie mein eigenes Herz. 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77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004048" y="403241"/>
            <a:ext cx="3811917" cy="64949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ONESIMUS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912026" y="6165304"/>
            <a:ext cx="376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Ikone, Autor unbekannt</a:t>
            </a:r>
            <a:endParaRPr lang="de-CH" b="1" dirty="0"/>
          </a:p>
        </p:txBody>
      </p:sp>
      <p:pic>
        <p:nvPicPr>
          <p:cNvPr id="35842" name="Picture 2" descr="File:St.Onesim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3241"/>
            <a:ext cx="4320480" cy="60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41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</a:t>
            </a:r>
            <a:r>
              <a:rPr lang="de-CH" b="1" dirty="0" err="1" smtClean="0"/>
              <a:t>Gefangenschaftsbriefe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76361"/>
                </a:solidFill>
              </a:rPr>
              <a:t>   </a:t>
            </a:r>
            <a:r>
              <a:rPr lang="de-CH" sz="4000" b="1" dirty="0" smtClean="0"/>
              <a:t>a. Der Epheserbrief</a:t>
            </a:r>
            <a:br>
              <a:rPr lang="de-CH" sz="4000" b="1" dirty="0" smtClean="0"/>
            </a:b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4000" b="1" dirty="0" smtClean="0"/>
              <a:t>   </a:t>
            </a:r>
            <a:r>
              <a:rPr lang="de-CH" sz="4000" b="1" dirty="0"/>
              <a:t>b</a:t>
            </a:r>
            <a:r>
              <a:rPr lang="de-CH" sz="4000" b="1" dirty="0" smtClean="0"/>
              <a:t>. </a:t>
            </a:r>
            <a:r>
              <a:rPr lang="de-CH" sz="4000" b="1" dirty="0"/>
              <a:t>Der </a:t>
            </a:r>
            <a:r>
              <a:rPr lang="de-CH" sz="4000" b="1" dirty="0" smtClean="0"/>
              <a:t>Kolosserbrief</a:t>
            </a:r>
            <a:r>
              <a:rPr lang="de-CH" sz="4000" b="1" dirty="0" smtClean="0">
                <a:solidFill>
                  <a:srgbClr val="DEA900"/>
                </a:solidFill>
              </a:rPr>
              <a:t/>
            </a:r>
            <a:br>
              <a:rPr lang="de-CH" sz="4000" b="1" dirty="0" smtClean="0">
                <a:solidFill>
                  <a:srgbClr val="DEA900"/>
                </a:solidFill>
              </a:rPr>
            </a:br>
            <a: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DEA900"/>
                </a:solidFill>
              </a:rPr>
              <a:t>   </a:t>
            </a:r>
            <a:r>
              <a:rPr lang="de-CH" sz="4000" b="1" dirty="0" smtClean="0"/>
              <a:t>c. Der </a:t>
            </a:r>
            <a:r>
              <a:rPr lang="de-CH" sz="4000" b="1" dirty="0" err="1" smtClean="0"/>
              <a:t>Philemonbrief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DEA900"/>
                </a:solidFill>
              </a:rPr>
              <a:t>   d. Der Philipperbrief</a:t>
            </a:r>
            <a:endParaRPr lang="de-CH" sz="4000" b="1" dirty="0">
              <a:solidFill>
                <a:srgbClr val="DEA900"/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911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652120" y="403241"/>
            <a:ext cx="3307861" cy="122555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APOSTEL PAULUS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580112" y="61653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Rembrandt (1633)</a:t>
            </a:r>
            <a:endParaRPr lang="de-CH" b="1" dirty="0"/>
          </a:p>
        </p:txBody>
      </p:sp>
      <p:pic>
        <p:nvPicPr>
          <p:cNvPr id="9218" name="Picture 2" descr="Saint Pa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3241"/>
            <a:ext cx="4948458" cy="601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3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148064" y="476672"/>
            <a:ext cx="3811917" cy="194421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BÜSTE DES KAISERS NERO</a:t>
            </a:r>
            <a:br>
              <a:rPr lang="de-CH" sz="3600" b="1" dirty="0" smtClean="0"/>
            </a:br>
            <a:endParaRPr lang="de-CH" sz="1200" b="1" dirty="0" smtClean="0"/>
          </a:p>
          <a:p>
            <a:r>
              <a:rPr lang="de-CH" sz="3600" b="1" dirty="0" smtClean="0"/>
              <a:t>54 - 68 n. Chr.</a:t>
            </a:r>
            <a:endParaRPr lang="de-CH" sz="3600" b="1" dirty="0"/>
          </a:p>
        </p:txBody>
      </p:sp>
      <p:pic>
        <p:nvPicPr>
          <p:cNvPr id="1026" name="Picture 2" descr="https://upload.wikimedia.org/wikipedia/commons/thumb/1/12/Nero_Glyptothek_Munich_321.jpg/800px-Nero_Glyptothek_Munich_3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392488" cy="596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12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PHILIPPERBRIEF</a:t>
            </a:r>
            <a:endParaRPr lang="de-CH" sz="3600" b="1" dirty="0"/>
          </a:p>
        </p:txBody>
      </p:sp>
      <p:pic>
        <p:nvPicPr>
          <p:cNvPr id="24578" name="Picture 2" descr="http://www.bible-history.com/maps/images/acts-pauls-voyage-to-rom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75" y="1302409"/>
            <a:ext cx="725505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ch rechts gekrümmter Pfeil 3"/>
          <p:cNvSpPr/>
          <p:nvPr/>
        </p:nvSpPr>
        <p:spPr>
          <a:xfrm rot="6143190" flipH="1" flipV="1">
            <a:off x="2280839" y="1153722"/>
            <a:ext cx="1540710" cy="3854360"/>
          </a:xfrm>
          <a:prstGeom prst="curvedRightArrow">
            <a:avLst>
              <a:gd name="adj1" fmla="val 21087"/>
              <a:gd name="adj2" fmla="val 50907"/>
              <a:gd name="adj3" fmla="val 34947"/>
            </a:avLst>
          </a:prstGeom>
          <a:solidFill>
            <a:srgbClr val="24A8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EA900"/>
                </a:solidFill>
              </a:rPr>
              <a:t>Phil 4,18a: </a:t>
            </a:r>
            <a:r>
              <a:rPr lang="de-DE" sz="4000" b="1" dirty="0"/>
              <a:t>Ich habe alles und habe Überfluss; ich bin völlig versorgt, seitdem ich von </a:t>
            </a:r>
            <a:r>
              <a:rPr lang="de-DE" sz="4000" b="1" dirty="0" err="1"/>
              <a:t>Epaphroditus</a:t>
            </a:r>
            <a:r>
              <a:rPr lang="de-DE" sz="4000" b="1" dirty="0"/>
              <a:t> eure Gabe empfangen habe, </a:t>
            </a:r>
            <a:r>
              <a:rPr lang="de-DE" sz="4000" b="1" dirty="0" smtClean="0"/>
              <a:t>…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65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EA900"/>
                </a:solidFill>
              </a:rPr>
              <a:t>Phil 4,18b: </a:t>
            </a:r>
            <a:r>
              <a:rPr lang="de-CH" sz="4000" b="1" dirty="0" smtClean="0"/>
              <a:t>… </a:t>
            </a:r>
            <a:r>
              <a:rPr lang="de-DE" sz="4000" b="1" dirty="0" smtClean="0"/>
              <a:t>einen </a:t>
            </a:r>
            <a:r>
              <a:rPr lang="de-DE" sz="4000" b="1" dirty="0"/>
              <a:t>lieblichen </a:t>
            </a:r>
            <a:r>
              <a:rPr lang="de-DE" sz="4000" b="1" dirty="0" smtClean="0"/>
              <a:t>Wohl-geruch</a:t>
            </a:r>
            <a:r>
              <a:rPr lang="de-DE" sz="4000" b="1" dirty="0"/>
              <a:t>, ein angenehmes Opfer, Gott wohlgefällig.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79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Paulusbriefe (2/2)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76361"/>
                </a:solidFill>
              </a:rPr>
              <a:t>   </a:t>
            </a:r>
            <a:r>
              <a:rPr lang="de-CH" sz="4000" b="1" dirty="0" smtClean="0">
                <a:solidFill>
                  <a:srgbClr val="DEA900"/>
                </a:solidFill>
              </a:rPr>
              <a:t>Einleitung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4000" b="1" dirty="0" smtClean="0"/>
              <a:t>   1. Die </a:t>
            </a:r>
            <a:r>
              <a:rPr lang="de-CH" sz="4000" b="1" dirty="0" err="1" smtClean="0"/>
              <a:t>Gefangenschaftsbriefe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2. Die Pastoralbriefe</a:t>
            </a:r>
            <a:br>
              <a:rPr lang="de-CH" sz="4000" b="1" dirty="0" smtClean="0"/>
            </a:br>
            <a: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85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«FREUDENBRIEF»</a:t>
            </a:r>
            <a:endParaRPr lang="de-CH" sz="3600" b="1" dirty="0"/>
          </a:p>
        </p:txBody>
      </p:sp>
      <p:pic>
        <p:nvPicPr>
          <p:cNvPr id="2050" name="Picture 2" descr="Papier, Pergament, Smilie, Lächeln, Freundlich, Flec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2" y="1316522"/>
            <a:ext cx="7278624" cy="514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430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EA900"/>
                </a:solidFill>
              </a:rPr>
              <a:t>Phil 4,4: </a:t>
            </a:r>
            <a:r>
              <a:rPr lang="de-DE" sz="4000" b="1" dirty="0"/>
              <a:t>Freut euch im Herrn allezeit; und abermals sage ich: Freut euch!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59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UNEINIGKEIT</a:t>
            </a:r>
            <a:endParaRPr lang="de-CH" sz="3600" b="1" dirty="0"/>
          </a:p>
        </p:txBody>
      </p:sp>
      <p:pic>
        <p:nvPicPr>
          <p:cNvPr id="3074" name="Picture 2" descr="Ziegen, Wettkampf, Stre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1" y="1643314"/>
            <a:ext cx="819290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64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EA900"/>
                </a:solidFill>
              </a:rPr>
              <a:t>Phil 2,5: </a:t>
            </a:r>
            <a:r>
              <a:rPr lang="de-DE" sz="4000" b="1" dirty="0"/>
              <a:t>Denn ihr sollt so gesinnt sein, wie es Christus Jesus auch war.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90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Paulusbriefe (2/2)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 Einleitung</a:t>
            </a:r>
            <a:br>
              <a:rPr lang="de-CH" sz="4000" b="1" dirty="0" smtClean="0"/>
            </a:b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4000" b="1" dirty="0" smtClean="0"/>
              <a:t>   1. Die </a:t>
            </a:r>
            <a:r>
              <a:rPr lang="de-CH" sz="4000" b="1" dirty="0" err="1" smtClean="0"/>
              <a:t>Gefangenschaftsbriefe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rgbClr val="DEA900"/>
                </a:solidFill>
              </a:rPr>
              <a:t>2. Die Pastoralbriefe</a:t>
            </a:r>
            <a:br>
              <a:rPr lang="de-CH" sz="4000" b="1" dirty="0" smtClean="0">
                <a:solidFill>
                  <a:srgbClr val="DEA900"/>
                </a:solidFill>
              </a:rPr>
            </a:br>
            <a:r>
              <a:rPr lang="de-CH" sz="2400" b="1" dirty="0">
                <a:solidFill>
                  <a:srgbClr val="DEA900"/>
                </a:solidFill>
              </a:rPr>
              <a:t/>
            </a:r>
            <a:br>
              <a:rPr lang="de-CH" sz="2400" b="1" dirty="0">
                <a:solidFill>
                  <a:srgbClr val="DEA900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55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PASTORALBRIEFE</a:t>
            </a:r>
            <a:endParaRPr lang="de-CH" sz="3600" b="1" dirty="0"/>
          </a:p>
        </p:txBody>
      </p:sp>
      <p:pic>
        <p:nvPicPr>
          <p:cNvPr id="5122" name="Picture 2" descr="Ägypten, Mann, Beduine, Wüste, Schaf, Heiß, Mensc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35" y="1369796"/>
            <a:ext cx="7509892" cy="503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1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WEITERE REISEN VON PAULUS?</a:t>
            </a:r>
            <a:endParaRPr lang="de-CH" sz="3600" b="1" dirty="0"/>
          </a:p>
        </p:txBody>
      </p:sp>
      <p:pic>
        <p:nvPicPr>
          <p:cNvPr id="4" name="Grafi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4" y="1269322"/>
            <a:ext cx="7960479" cy="5328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5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ENTHAUPTUNG DES PAULUS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61653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Enrique </a:t>
            </a:r>
            <a:r>
              <a:rPr lang="de-CH" b="1" dirty="0" err="1" smtClean="0"/>
              <a:t>Simonet</a:t>
            </a:r>
            <a:r>
              <a:rPr lang="de-CH" b="1" dirty="0" smtClean="0"/>
              <a:t> (1887)</a:t>
            </a:r>
            <a:endParaRPr lang="de-CH" b="1" dirty="0"/>
          </a:p>
        </p:txBody>
      </p:sp>
      <p:pic>
        <p:nvPicPr>
          <p:cNvPr id="2050" name="Picture 2" descr="https://upload.wikimedia.org/wikipedia/commons/thumb/c/cf/Decapitaci%C3%B3n_de_San_Pablo_-_Simonet_-_1887.jpg/1920px-Decapitaci%C3%B3n_de_San_Pablo_-_Simonet_-_18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8" y="1268760"/>
            <a:ext cx="7821838" cy="48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64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Pastoralbriefe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DEA900"/>
                </a:solidFill>
              </a:rPr>
              <a:t>   a. Der 1. </a:t>
            </a:r>
            <a:r>
              <a:rPr lang="de-CH" sz="4000" b="1" dirty="0" err="1" smtClean="0">
                <a:solidFill>
                  <a:srgbClr val="DEA900"/>
                </a:solidFill>
              </a:rPr>
              <a:t>Timotheusbrief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4000" b="1" dirty="0" smtClean="0"/>
              <a:t>   </a:t>
            </a:r>
            <a:r>
              <a:rPr lang="de-CH" sz="4000" b="1" dirty="0"/>
              <a:t>b</a:t>
            </a:r>
            <a:r>
              <a:rPr lang="de-CH" sz="4000" b="1" dirty="0" smtClean="0"/>
              <a:t>. </a:t>
            </a:r>
            <a:r>
              <a:rPr lang="de-CH" sz="4000" b="1" dirty="0"/>
              <a:t>Der </a:t>
            </a:r>
            <a:r>
              <a:rPr lang="de-CH" sz="4000" b="1" dirty="0" smtClean="0"/>
              <a:t>Titusbrief</a:t>
            </a:r>
            <a:r>
              <a:rPr lang="de-CH" sz="4000" b="1" dirty="0" smtClean="0">
                <a:solidFill>
                  <a:srgbClr val="DEA900"/>
                </a:solidFill>
              </a:rPr>
              <a:t/>
            </a:r>
            <a:br>
              <a:rPr lang="de-CH" sz="4000" b="1" dirty="0" smtClean="0">
                <a:solidFill>
                  <a:srgbClr val="DEA900"/>
                </a:solidFill>
              </a:rPr>
            </a:br>
            <a: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DEA900"/>
                </a:solidFill>
              </a:rPr>
              <a:t>   </a:t>
            </a:r>
            <a:r>
              <a:rPr lang="de-CH" sz="4000" b="1" dirty="0" smtClean="0"/>
              <a:t>c. Der 2. </a:t>
            </a:r>
            <a:r>
              <a:rPr lang="de-CH" sz="4000" b="1" dirty="0" err="1" smtClean="0"/>
              <a:t>Timotheusbrief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de-CH" sz="4000" b="1" dirty="0">
              <a:solidFill>
                <a:srgbClr val="DEA900"/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5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ERSTE TIMOTHEUSBRIEF</a:t>
            </a:r>
            <a:endParaRPr lang="de-CH" sz="3600" b="1" dirty="0"/>
          </a:p>
        </p:txBody>
      </p:sp>
      <p:pic>
        <p:nvPicPr>
          <p:cNvPr id="24578" name="Picture 2" descr="http://www.bible-history.com/maps/images/acts-pauls-voyage-to-rom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75" y="1302409"/>
            <a:ext cx="725505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ch rechts gekrümmter Pfeil 3"/>
          <p:cNvSpPr/>
          <p:nvPr/>
        </p:nvSpPr>
        <p:spPr>
          <a:xfrm rot="8827931" flipV="1">
            <a:off x="4919863" y="1760923"/>
            <a:ext cx="839287" cy="1675893"/>
          </a:xfrm>
          <a:prstGeom prst="curvedRightArrow">
            <a:avLst>
              <a:gd name="adj1" fmla="val 21087"/>
              <a:gd name="adj2" fmla="val 54099"/>
              <a:gd name="adj3" fmla="val 34947"/>
            </a:avLst>
          </a:prstGeom>
          <a:solidFill>
            <a:srgbClr val="24A8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9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PAULUS REISE NACH ROM</a:t>
            </a:r>
            <a:endParaRPr lang="de-CH" sz="3600" b="1" dirty="0"/>
          </a:p>
        </p:txBody>
      </p:sp>
      <p:pic>
        <p:nvPicPr>
          <p:cNvPr id="24578" name="Picture 2" descr="http://www.bible-history.com/maps/images/acts-pauls-voyage-to-rom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75" y="1302409"/>
            <a:ext cx="725505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22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292081" y="476672"/>
            <a:ext cx="3456384" cy="18002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TIMOTHEUS</a:t>
            </a:r>
          </a:p>
          <a:p>
            <a:r>
              <a:rPr lang="de-CH" sz="3600" b="1" dirty="0" smtClean="0"/>
              <a:t>UND SEINE GROSSMUTTER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220072" y="61653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Rembrandt (1648)</a:t>
            </a:r>
            <a:endParaRPr lang="de-CH" b="1" dirty="0"/>
          </a:p>
        </p:txBody>
      </p:sp>
      <p:pic>
        <p:nvPicPr>
          <p:cNvPr id="8194" name="Picture 2" descr="https://upload.wikimedia.org/wikipedia/commons/thumb/2/23/Rembrandt_Harmensz._van_Rijn_153.jpg/800px-Rembrandt_Harmensz._van_Rijn_1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1"/>
            <a:ext cx="4608512" cy="594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29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EA900"/>
                </a:solidFill>
              </a:rPr>
              <a:t>1Tim 4,16: </a:t>
            </a:r>
            <a:r>
              <a:rPr lang="de-DE" sz="4000" b="1" dirty="0"/>
              <a:t>Habe acht auf dich selbst und auf die Lehre; bleibe beständig dabei! Denn wenn du dies tust, wirst du sowohl dich selbst retten als auch die, welche auf dich hören.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27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148065" y="476672"/>
            <a:ext cx="3600400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TIMOTHEUS</a:t>
            </a:r>
            <a:endParaRPr lang="de-CH" sz="3600" b="1" dirty="0"/>
          </a:p>
        </p:txBody>
      </p:sp>
      <p:pic>
        <p:nvPicPr>
          <p:cNvPr id="6146" name="Picture 2" descr="https://upload.wikimedia.org/wikipedia/commons/e/e2/Nuremberg_chronicles_f_109v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4294247" cy="58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076056" y="60840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Nürnberger Chronik (1493)</a:t>
            </a:r>
            <a:endParaRPr lang="de-CH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1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Pastoralbriefe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DEA900"/>
                </a:solidFill>
              </a:rPr>
              <a:t>   </a:t>
            </a:r>
            <a:r>
              <a:rPr lang="de-CH" sz="4000" b="1" dirty="0" smtClean="0"/>
              <a:t>a. Der 1. </a:t>
            </a:r>
            <a:r>
              <a:rPr lang="de-CH" sz="4000" b="1" dirty="0" err="1" smtClean="0"/>
              <a:t>Timotheusbrief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4000" b="1" dirty="0" smtClean="0"/>
              <a:t>   </a:t>
            </a:r>
            <a:r>
              <a:rPr lang="de-CH" sz="4000" b="1" dirty="0">
                <a:solidFill>
                  <a:srgbClr val="DEA900"/>
                </a:solidFill>
              </a:rPr>
              <a:t>b</a:t>
            </a:r>
            <a:r>
              <a:rPr lang="de-CH" sz="4000" b="1" dirty="0" smtClean="0">
                <a:solidFill>
                  <a:srgbClr val="DEA900"/>
                </a:solidFill>
              </a:rPr>
              <a:t>. </a:t>
            </a:r>
            <a:r>
              <a:rPr lang="de-CH" sz="4000" b="1" dirty="0">
                <a:solidFill>
                  <a:srgbClr val="DEA900"/>
                </a:solidFill>
              </a:rPr>
              <a:t>Der </a:t>
            </a:r>
            <a:r>
              <a:rPr lang="de-CH" sz="4000" b="1" dirty="0" smtClean="0">
                <a:solidFill>
                  <a:srgbClr val="DEA900"/>
                </a:solidFill>
              </a:rPr>
              <a:t>Titusbrief</a:t>
            </a:r>
            <a:br>
              <a:rPr lang="de-CH" sz="4000" b="1" dirty="0" smtClean="0">
                <a:solidFill>
                  <a:srgbClr val="DEA900"/>
                </a:solidFill>
              </a:rPr>
            </a:br>
            <a: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DEA900"/>
                </a:solidFill>
              </a:rPr>
              <a:t>   </a:t>
            </a:r>
            <a:r>
              <a:rPr lang="de-CH" sz="4000" b="1" dirty="0" smtClean="0"/>
              <a:t>c. Der 2. </a:t>
            </a:r>
            <a:r>
              <a:rPr lang="de-CH" sz="4000" b="1" dirty="0" err="1" smtClean="0"/>
              <a:t>Timotheusbrief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de-CH" sz="4000" b="1" dirty="0">
              <a:solidFill>
                <a:srgbClr val="DEA900"/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49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TITUSBRIEF</a:t>
            </a:r>
            <a:endParaRPr lang="de-CH" sz="3600" b="1" dirty="0"/>
          </a:p>
        </p:txBody>
      </p:sp>
      <p:pic>
        <p:nvPicPr>
          <p:cNvPr id="24578" name="Picture 2" descr="http://www.bible-history.com/maps/images/acts-pauls-voyage-to-rom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75" y="1302409"/>
            <a:ext cx="725505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ch rechts gekrümmter Pfeil 3"/>
          <p:cNvSpPr/>
          <p:nvPr/>
        </p:nvSpPr>
        <p:spPr>
          <a:xfrm rot="9510027" flipV="1">
            <a:off x="4578979" y="1820415"/>
            <a:ext cx="1178255" cy="2619521"/>
          </a:xfrm>
          <a:prstGeom prst="curvedRightArrow">
            <a:avLst>
              <a:gd name="adj1" fmla="val 21087"/>
              <a:gd name="adj2" fmla="val 54099"/>
              <a:gd name="adj3" fmla="val 34947"/>
            </a:avLst>
          </a:prstGeom>
          <a:solidFill>
            <a:srgbClr val="24A8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3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INSEL KRETA</a:t>
            </a:r>
            <a:endParaRPr lang="de-CH" sz="3600" b="1" dirty="0"/>
          </a:p>
        </p:txBody>
      </p:sp>
      <p:pic>
        <p:nvPicPr>
          <p:cNvPr id="10242" name="Picture 2" descr="D:\13 Cyprus and Crete\Crete\Crete South Coast\Coastline east of Hora Sfakion, tb0413047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20" y="1412776"/>
            <a:ext cx="6692568" cy="502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58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EA900"/>
                </a:solidFill>
              </a:rPr>
              <a:t>Tit 1,5a: </a:t>
            </a:r>
            <a:r>
              <a:rPr lang="de-DE" sz="4000" b="1" dirty="0"/>
              <a:t>Ich habe dich zu dem Zweck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in </a:t>
            </a:r>
            <a:r>
              <a:rPr lang="de-DE" sz="4000" b="1" dirty="0"/>
              <a:t>Kreta zurückgelassen, damit du das, was noch mangelt, in Ordnung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bringst …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27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EA900"/>
                </a:solidFill>
              </a:rPr>
              <a:t>Tit 1,5b: </a:t>
            </a:r>
            <a:r>
              <a:rPr lang="de-DE" sz="4000" b="1" dirty="0" smtClean="0"/>
              <a:t>… </a:t>
            </a:r>
            <a:r>
              <a:rPr lang="de-DE" sz="4000" b="1" dirty="0"/>
              <a:t>und in jeder Stadt Älteste einsetzt, so wie ich dir die Anweisung gegeben habe.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6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TITUSKIRCHE IN HERAKLION</a:t>
            </a:r>
            <a:endParaRPr lang="de-CH" sz="3600" b="1" dirty="0"/>
          </a:p>
        </p:txBody>
      </p:sp>
      <p:pic>
        <p:nvPicPr>
          <p:cNvPr id="11266" name="Picture 2" descr="D:\13 Cyprus and Crete\Crete\Heraklion\Heraklion Church of Titus, tb0415043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3" b="20828"/>
          <a:stretch/>
        </p:blipFill>
        <p:spPr bwMode="auto">
          <a:xfrm>
            <a:off x="590722" y="1772816"/>
            <a:ext cx="794748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50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EA900"/>
                </a:solidFill>
              </a:rPr>
              <a:t>Tit 2,7a: </a:t>
            </a:r>
            <a:r>
              <a:rPr lang="de-DE" sz="4000" b="1" dirty="0"/>
              <a:t>In allem mache dich selbst zu einem Vorbild guter Werke.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07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«BIBLIOTHECA DIVINA»</a:t>
            </a:r>
            <a:endParaRPr lang="de-CH" sz="36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99429"/>
            <a:ext cx="5040560" cy="535390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99457" y="6443425"/>
            <a:ext cx="3217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/>
              <a:t>Bild aus: DOWLEY, Der grosse Bibelführer, S. 6.</a:t>
            </a:r>
            <a:endParaRPr lang="de-CH" sz="1200" dirty="0"/>
          </a:p>
        </p:txBody>
      </p:sp>
      <p:sp>
        <p:nvSpPr>
          <p:cNvPr id="2" name="Ellipse 1"/>
          <p:cNvSpPr/>
          <p:nvPr/>
        </p:nvSpPr>
        <p:spPr>
          <a:xfrm>
            <a:off x="2051720" y="3933056"/>
            <a:ext cx="3888432" cy="21503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5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Pastoralbriefe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DEA900"/>
                </a:solidFill>
              </a:rPr>
              <a:t>   </a:t>
            </a:r>
            <a:r>
              <a:rPr lang="de-CH" sz="4000" b="1" dirty="0" smtClean="0"/>
              <a:t>a. Der 1. </a:t>
            </a:r>
            <a:r>
              <a:rPr lang="de-CH" sz="4000" b="1" dirty="0" err="1" smtClean="0"/>
              <a:t>Timotheusbrief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4000" b="1" dirty="0" smtClean="0"/>
              <a:t>   </a:t>
            </a:r>
            <a:r>
              <a:rPr lang="de-CH" sz="4000" b="1" dirty="0"/>
              <a:t>b</a:t>
            </a:r>
            <a:r>
              <a:rPr lang="de-CH" sz="4000" b="1" dirty="0" smtClean="0"/>
              <a:t>. </a:t>
            </a:r>
            <a:r>
              <a:rPr lang="de-CH" sz="4000" b="1" dirty="0"/>
              <a:t>Der </a:t>
            </a:r>
            <a:r>
              <a:rPr lang="de-CH" sz="4000" b="1" dirty="0" smtClean="0"/>
              <a:t>Titusbrief</a:t>
            </a:r>
            <a:r>
              <a:rPr lang="de-CH" sz="4000" b="1" dirty="0" smtClean="0">
                <a:solidFill>
                  <a:srgbClr val="DEA900"/>
                </a:solidFill>
              </a:rPr>
              <a:t/>
            </a:r>
            <a:br>
              <a:rPr lang="de-CH" sz="4000" b="1" dirty="0" smtClean="0">
                <a:solidFill>
                  <a:srgbClr val="DEA900"/>
                </a:solidFill>
              </a:rPr>
            </a:br>
            <a: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DEA900"/>
                </a:solidFill>
              </a:rPr>
              <a:t>   c. Der 2. </a:t>
            </a:r>
            <a:r>
              <a:rPr lang="de-CH" sz="4000" b="1" dirty="0" err="1" smtClean="0">
                <a:solidFill>
                  <a:srgbClr val="DEA900"/>
                </a:solidFill>
              </a:rPr>
              <a:t>Timotheusbrief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de-CH" sz="4000" b="1" dirty="0">
              <a:solidFill>
                <a:srgbClr val="DEA900"/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73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KAISER NERO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63093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Jan </a:t>
            </a:r>
            <a:r>
              <a:rPr lang="de-CH" b="1" dirty="0" err="1" smtClean="0"/>
              <a:t>Styka</a:t>
            </a:r>
            <a:r>
              <a:rPr lang="de-CH" b="1" dirty="0" smtClean="0"/>
              <a:t> (um 1900)</a:t>
            </a:r>
            <a:endParaRPr lang="de-CH" b="1" dirty="0"/>
          </a:p>
        </p:txBody>
      </p:sp>
      <p:pic>
        <p:nvPicPr>
          <p:cNvPr id="12290" name="Picture 2" descr="https://upload.wikimedia.org/wikipedia/commons/thumb/2/2f/Jan_Styka_-_Nero_at_Baiae.jpg/800px-Jan_Styka_-_Nero_at_Bai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00" y="1278977"/>
            <a:ext cx="6696744" cy="502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4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EA900"/>
                </a:solidFill>
              </a:rPr>
              <a:t>2Tim 4,6: </a:t>
            </a:r>
            <a:r>
              <a:rPr lang="de-DE" sz="4000" b="1" dirty="0"/>
              <a:t>Denn ich werde schon </a:t>
            </a:r>
            <a:r>
              <a:rPr lang="de-DE" sz="4000" b="1" dirty="0" err="1" smtClean="0"/>
              <a:t>ge</a:t>
            </a:r>
            <a:r>
              <a:rPr lang="de-DE" sz="4000" b="1" dirty="0" smtClean="0"/>
              <a:t>-opfert</a:t>
            </a:r>
            <a:r>
              <a:rPr lang="de-DE" sz="4000" b="1" dirty="0"/>
              <a:t>, und die Zeit meines Aufbruchs ist nahe.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46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ZWEITE TIMOTHEUSBRIEF</a:t>
            </a:r>
            <a:endParaRPr lang="de-CH" sz="3600" b="1" dirty="0"/>
          </a:p>
        </p:txBody>
      </p:sp>
      <p:pic>
        <p:nvPicPr>
          <p:cNvPr id="24578" name="Picture 2" descr="http://www.bible-history.com/maps/images/acts-pauls-voyage-to-rom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75" y="1302409"/>
            <a:ext cx="725505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ch rechts gekrümmter Pfeil 3"/>
          <p:cNvSpPr/>
          <p:nvPr/>
        </p:nvSpPr>
        <p:spPr>
          <a:xfrm rot="6863653" flipV="1">
            <a:off x="3151556" y="-185883"/>
            <a:ext cx="1208393" cy="4235797"/>
          </a:xfrm>
          <a:prstGeom prst="curvedRightArrow">
            <a:avLst>
              <a:gd name="adj1" fmla="val 21087"/>
              <a:gd name="adj2" fmla="val 50907"/>
              <a:gd name="adj3" fmla="val 34947"/>
            </a:avLst>
          </a:prstGeom>
          <a:solidFill>
            <a:srgbClr val="24A8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1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STÜRMISCHE ZEITEN</a:t>
            </a:r>
            <a:endParaRPr lang="de-CH" sz="3600" b="1" dirty="0"/>
          </a:p>
        </p:txBody>
      </p:sp>
      <p:pic>
        <p:nvPicPr>
          <p:cNvPr id="14338" name="Picture 2" descr="Blitz, Sturm, Arizona, Monsun, Gewitter, Strom, Wet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3" r="7895"/>
          <a:stretch/>
        </p:blipFill>
        <p:spPr bwMode="auto">
          <a:xfrm>
            <a:off x="850972" y="1484784"/>
            <a:ext cx="751406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13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FESTHALTEN AM WORT GOTTES</a:t>
            </a:r>
            <a:endParaRPr lang="de-CH" sz="3600" b="1" dirty="0"/>
          </a:p>
        </p:txBody>
      </p:sp>
      <p:pic>
        <p:nvPicPr>
          <p:cNvPr id="15362" name="Picture 2" descr="Bibel, Lesen, Buch, Bookmark, Glauben, Christlich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9"/>
          <a:stretch/>
        </p:blipFill>
        <p:spPr bwMode="auto">
          <a:xfrm>
            <a:off x="566782" y="1556792"/>
            <a:ext cx="7995360" cy="48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71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EA900"/>
                </a:solidFill>
              </a:rPr>
              <a:t>2Tim 4,2: </a:t>
            </a:r>
            <a:r>
              <a:rPr lang="de-DE" sz="4000" b="1" dirty="0"/>
              <a:t>Verkündige das Wort, tritt dafür ein, es sei gelegen oder </a:t>
            </a:r>
            <a:r>
              <a:rPr lang="de-DE" sz="4000" b="1" dirty="0" err="1" smtClean="0"/>
              <a:t>un</a:t>
            </a:r>
            <a:r>
              <a:rPr lang="de-DE" sz="4000" b="1" dirty="0" smtClean="0"/>
              <a:t>-gelegen</a:t>
            </a:r>
            <a:r>
              <a:rPr lang="de-DE" sz="4000" b="1" dirty="0"/>
              <a:t>; überführe, tadle, ermahne mit aller Langmut und Belehrung.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49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Paulusbriefe (2/2)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 Einleitung</a:t>
            </a:r>
            <a:br>
              <a:rPr lang="de-CH" sz="4000" b="1" dirty="0" smtClean="0"/>
            </a:b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4000" b="1" dirty="0" smtClean="0"/>
              <a:t>   1. Die </a:t>
            </a:r>
            <a:r>
              <a:rPr lang="de-CH" sz="4000" b="1" dirty="0" err="1" smtClean="0"/>
              <a:t>Gefangenschaftsbriefe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/>
              <a:t>   2. Die Pastoralbriefe</a:t>
            </a:r>
            <a:r>
              <a:rPr lang="de-CH" sz="4000" b="1" dirty="0" smtClean="0">
                <a:solidFill>
                  <a:srgbClr val="DEA900"/>
                </a:solidFill>
              </a:rPr>
              <a:t/>
            </a:r>
            <a:br>
              <a:rPr lang="de-CH" sz="4000" b="1" dirty="0" smtClean="0">
                <a:solidFill>
                  <a:srgbClr val="DEA900"/>
                </a:solidFill>
              </a:rPr>
            </a:br>
            <a:r>
              <a:rPr lang="de-CH" sz="2400" b="1" dirty="0">
                <a:solidFill>
                  <a:srgbClr val="DEA900"/>
                </a:solidFill>
              </a:rPr>
              <a:t/>
            </a:r>
            <a:br>
              <a:rPr lang="de-CH" sz="2400" b="1" dirty="0">
                <a:solidFill>
                  <a:srgbClr val="DEA900"/>
                </a:solidFill>
              </a:rPr>
            </a:br>
            <a:r>
              <a:rPr lang="de-CH" sz="4000" b="1" dirty="0" smtClean="0">
                <a:solidFill>
                  <a:srgbClr val="DEA900"/>
                </a:solidFill>
              </a:rPr>
              <a:t>   Schlusswort</a:t>
            </a:r>
            <a:endParaRPr lang="de-CH" sz="4000" b="1" dirty="0">
              <a:solidFill>
                <a:srgbClr val="DEA900"/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7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51994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STÜTZMAUER DES ODEONS IN NIKOPOLIS</a:t>
            </a:r>
            <a:endParaRPr lang="de-CH" sz="3600" b="1" dirty="0"/>
          </a:p>
        </p:txBody>
      </p:sp>
      <p:pic>
        <p:nvPicPr>
          <p:cNvPr id="16386" name="Picture 2" descr="D:\11 Greece\Nicopolis\Nicopolis odeum supporting arches, tb051103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80" y="1349249"/>
            <a:ext cx="6734787" cy="505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65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EA900"/>
                </a:solidFill>
              </a:rPr>
              <a:t>2Tim 4,7: </a:t>
            </a:r>
            <a:r>
              <a:rPr lang="de-DE" sz="4000" b="1" dirty="0"/>
              <a:t>Ich habe den guten Kampf gekämpft, den Lauf vollendet, den Glauben bewahrt.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19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Paulusbriefe (2/2)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76361"/>
                </a:solidFill>
              </a:rPr>
              <a:t>   </a:t>
            </a:r>
            <a:r>
              <a:rPr lang="de-CH" sz="4000" b="1" dirty="0" smtClean="0"/>
              <a:t>Einleitung</a:t>
            </a:r>
            <a:br>
              <a:rPr lang="de-CH" sz="4000" b="1" dirty="0" smtClean="0"/>
            </a:br>
            <a:r>
              <a:rPr lang="de-CH" sz="2400" b="1" dirty="0"/>
              <a:t/>
            </a:r>
            <a:br>
              <a:rPr lang="de-CH" sz="2400" b="1" dirty="0"/>
            </a:br>
            <a:r>
              <a:rPr lang="de-CH" sz="4000" b="1" dirty="0" smtClean="0"/>
              <a:t>   </a:t>
            </a:r>
            <a:r>
              <a:rPr lang="de-CH" sz="4000" b="1" dirty="0" smtClean="0">
                <a:solidFill>
                  <a:srgbClr val="DEA900"/>
                </a:solidFill>
              </a:rPr>
              <a:t>1. Die </a:t>
            </a:r>
            <a:r>
              <a:rPr lang="de-CH" sz="4000" b="1" dirty="0" err="1" smtClean="0">
                <a:solidFill>
                  <a:srgbClr val="DEA900"/>
                </a:solidFill>
              </a:rPr>
              <a:t>Gefangenschaftsbriefe</a:t>
            </a:r>
            <a:r>
              <a:rPr lang="de-CH" sz="4000" b="1" dirty="0" smtClean="0">
                <a:solidFill>
                  <a:srgbClr val="DEA900"/>
                </a:solidFill>
              </a:rPr>
              <a:t/>
            </a:r>
            <a:br>
              <a:rPr lang="de-CH" sz="4000" b="1" dirty="0" smtClean="0">
                <a:solidFill>
                  <a:srgbClr val="DEA900"/>
                </a:solidFill>
              </a:rPr>
            </a:br>
            <a: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2. Die Pastoralbriefe</a:t>
            </a:r>
            <a:br>
              <a:rPr lang="de-CH" sz="4000" b="1" dirty="0" smtClean="0"/>
            </a:br>
            <a: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49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EA900"/>
                </a:solidFill>
              </a:rPr>
              <a:t>2Tim 4,8a: </a:t>
            </a:r>
            <a:r>
              <a:rPr lang="de-DE" sz="4000" b="1" dirty="0"/>
              <a:t>Von nun an liegt für mich die Krone der Gerechtigkeit bereit, die mir der Herr, der gerechte Richter, an jenem Tag zuerkennen wird</a:t>
            </a:r>
            <a:r>
              <a:rPr lang="de-DE" sz="4000" b="1" dirty="0" smtClean="0"/>
              <a:t>, …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02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EA900"/>
                </a:solidFill>
              </a:rPr>
              <a:t>2Tim 4,8b: </a:t>
            </a:r>
            <a:r>
              <a:rPr lang="de-DE" sz="4000" b="1" dirty="0" smtClean="0"/>
              <a:t>… </a:t>
            </a:r>
            <a:r>
              <a:rPr lang="de-DE" sz="4000" b="1" dirty="0"/>
              <a:t>nicht aber mir allein, sondern allen, die seine Erscheinung liebgewonnen haben. </a:t>
            </a:r>
            <a:endParaRPr lang="de-CH" sz="4000" b="1" dirty="0"/>
          </a:p>
        </p:txBody>
      </p:sp>
      <p:pic>
        <p:nvPicPr>
          <p:cNvPr id="2" name="Picture 2" descr="D:\15 Rome\Colosseum\Colosseum at night from below, tb1120022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58914"/>
          <a:stretch/>
        </p:blipFill>
        <p:spPr bwMode="auto">
          <a:xfrm>
            <a:off x="496010" y="3990796"/>
            <a:ext cx="8118482" cy="23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8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Die Paulusbriefe </a:t>
            </a:r>
            <a:r>
              <a:rPr lang="de-CH" sz="4400" b="1" dirty="0" smtClean="0"/>
              <a:t>(2/2</a:t>
            </a:r>
            <a:r>
              <a:rPr lang="de-CH" sz="4400" b="1" dirty="0" smtClean="0"/>
              <a:t>)</a:t>
            </a:r>
          </a:p>
          <a:p>
            <a:pPr algn="ctr"/>
            <a:r>
              <a:rPr lang="de-CH" sz="3600" b="1" dirty="0" smtClean="0">
                <a:solidFill>
                  <a:srgbClr val="DEA900"/>
                </a:solidFill>
              </a:rPr>
              <a:t>(Bibelkurs, Teil </a:t>
            </a:r>
            <a:r>
              <a:rPr lang="de-CH" sz="3600" b="1" dirty="0" smtClean="0">
                <a:solidFill>
                  <a:srgbClr val="DEA900"/>
                </a:solidFill>
              </a:rPr>
              <a:t>22/24</a:t>
            </a:r>
            <a:r>
              <a:rPr lang="de-CH" sz="3600" b="1" dirty="0" smtClean="0">
                <a:solidFill>
                  <a:srgbClr val="DEA900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46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652120" y="403241"/>
            <a:ext cx="3307861" cy="122555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PAULUS IM GEFÄNGNIS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508104" y="61560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Rembrandt (1627)</a:t>
            </a:r>
            <a:endParaRPr lang="de-CH" b="1" dirty="0"/>
          </a:p>
        </p:txBody>
      </p:sp>
      <p:pic>
        <p:nvPicPr>
          <p:cNvPr id="5124" name="Picture 4" descr="https://upload.wikimedia.org/wikipedia/commons/b/b6/Paul_in_prison_by_Rembrand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3838"/>
            <a:ext cx="4918396" cy="598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12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284"/>
  <p:tag name="ORIGINAL_AUDIO_FILEPATH" val="C:\Users\Colombo.Perm\Documents\001 FILES\001 HANS\02 EGW\03 BIBELKURS\09 AUDIO-DATEIEN\160208_19_Bibelkurs_19.mp3"/>
  <p:tag name="ELAPSEDTIME" val="1580.202"/>
  <p:tag name="ARTICULATE_TITLE_TAG" val="Der Dienst der Apostel"/>
  <p:tag name="ARTICULATE_NAV_LEVEL" val="1"/>
  <p:tag name="ARTICULATE_SLIDE_PRESENTER_GUID" val="c70cd4b4-ec15-41dd-8d4b-438835bbc59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284"/>
  <p:tag name="ORIGINAL_AUDIO_FILEPATH" val="C:\Users\Colombo.Perm\Documents\001 FILES\001 HANS\02 EGW\03 BIBELKURS\09 AUDIO-DATEIEN\160208_19_Bibelkurs_19.mp3"/>
  <p:tag name="ELAPSEDTIME" val="1580.202"/>
  <p:tag name="ARTICULATE_TITLE_TAG" val="Der Dienst der Apostel"/>
  <p:tag name="ARTICULATE_NAV_LEVEL" val="1"/>
  <p:tag name="ARTICULATE_SLIDE_PRESENTER_GUID" val="c70cd4b4-ec15-41dd-8d4b-438835bbc59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869</Words>
  <Application>Microsoft Office PowerPoint</Application>
  <PresentationFormat>Bildschirmpräsentation (4:3)</PresentationFormat>
  <Paragraphs>96</Paragraphs>
  <Slides>82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82</vt:i4>
      </vt:variant>
    </vt:vector>
  </HeadingPairs>
  <TitlesOfParts>
    <vt:vector size="83" baseType="lpstr">
      <vt:lpstr>Larissa</vt:lpstr>
      <vt:lpstr>PowerPoint-Präsentation</vt:lpstr>
      <vt:lpstr>PowerPoint-Präsentation</vt:lpstr>
      <vt:lpstr>PowerPoint-Präsentation</vt:lpstr>
      <vt:lpstr>PowerPoint-Präsentation</vt:lpstr>
      <vt:lpstr>Die Paulusbriefe (2/2)     Einleitung     1. Die Gefangenschaftsbriefe     2. Die Pastoralbriefe     Schlusswort</vt:lpstr>
      <vt:lpstr>PowerPoint-Präsentation</vt:lpstr>
      <vt:lpstr>PowerPoint-Präsentation</vt:lpstr>
      <vt:lpstr>Die Paulusbriefe (2/2)     Einleitung     1. Die Gefangenschaftsbriefe     2. Die Pastoralbriefe     Schlusswort</vt:lpstr>
      <vt:lpstr>PowerPoint-Präsentation</vt:lpstr>
      <vt:lpstr>PowerPoint-Präsentation</vt:lpstr>
      <vt:lpstr>PowerPoint-Präsentation</vt:lpstr>
      <vt:lpstr>PowerPoint-Präsentation</vt:lpstr>
      <vt:lpstr>Die Gefangenschaftsbriefe     a. Der Epheserbrief     b. Der Kolosserbrief     c. Der Philemonbrief     d. Der Philipperbrief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Gefangenschaftsbriefe     a. Der Epheserbrief     b. Der Kolosserbrief     c. Der Philemonbrief     d. Der Philipperbrief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Gefangenschaftsbriefe     a. Der Epheserbrief     b. Der Kolosserbrief     c. Der Philemonbrief     d. Der Philipperbrief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Gefangenschaftsbriefe     a. Der Epheserbrief     b. Der Kolosserbrief     c. Der Philemonbrief     d. Der Philipperbrief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Paulusbriefe (2/2)     Einleitung     1. Die Gefangenschaftsbriefe     2. Die Pastoralbriefe     Schlusswort</vt:lpstr>
      <vt:lpstr>PowerPoint-Präsentation</vt:lpstr>
      <vt:lpstr>PowerPoint-Präsentation</vt:lpstr>
      <vt:lpstr>PowerPoint-Präsentation</vt:lpstr>
      <vt:lpstr>Die Pastoralbriefe     a. Der 1. Timotheusbrief     b. Der Titusbrief     c. Der 2. Timotheusbrief  </vt:lpstr>
      <vt:lpstr>PowerPoint-Präsentation</vt:lpstr>
      <vt:lpstr>PowerPoint-Präsentation</vt:lpstr>
      <vt:lpstr>PowerPoint-Präsentation</vt:lpstr>
      <vt:lpstr>PowerPoint-Präsentation</vt:lpstr>
      <vt:lpstr>Die Pastoralbriefe     a. Der 1. Timotheusbrief     b. Der Titusbrief     c. Der 2. Timotheusbrief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Pastoralbriefe     a. Der 1. Timotheusbrief     b. Der Titusbrief     c. Der 2. Timotheusbrief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Paulusbriefe (2/2)     Einleitung     1. Die Gefangenschaftsbriefe     2. Die Pastoralbriefe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Römerbrief  Verfasser   Paulus Adressat  Gemeinde in Rom Abfassungszeit 57 n. Chr. Abfassungsort Korinth (GRE)  Gliederung:  Kapitel 1-11  Lehre Kapitel 12-16  Anwendung  Bild: Der Apostel Paulus beim Schreiben, Zeichnung aus einer Handschrift aus dem 9. Jahrhundert</dc:title>
  <dc:creator>Hans Trüb</dc:creator>
  <cp:lastModifiedBy>Colombo</cp:lastModifiedBy>
  <cp:revision>909</cp:revision>
  <dcterms:created xsi:type="dcterms:W3CDTF">2012-03-09T15:08:16Z</dcterms:created>
  <dcterms:modified xsi:type="dcterms:W3CDTF">2016-05-04T06:59:56Z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3024D740-B6D7-4D4A-9C51-C6234B5A1F9F</vt:lpwstr>
  </property>
  <property fmtid="{D5CDD505-2E9C-101B-9397-08002B2CF9AE}" pid="3" name="ArticulatePath">
    <vt:lpwstr>BIBELKURS TEIL 09</vt:lpwstr>
  </property>
</Properties>
</file>