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627" r:id="rId2"/>
    <p:sldId id="1267" r:id="rId3"/>
    <p:sldId id="2552" r:id="rId4"/>
    <p:sldId id="2553" r:id="rId5"/>
    <p:sldId id="2468" r:id="rId6"/>
    <p:sldId id="2554" r:id="rId7"/>
    <p:sldId id="2472" r:id="rId8"/>
    <p:sldId id="2555" r:id="rId9"/>
    <p:sldId id="2557" r:id="rId10"/>
    <p:sldId id="2558" r:id="rId11"/>
    <p:sldId id="2559" r:id="rId12"/>
    <p:sldId id="2560" r:id="rId13"/>
    <p:sldId id="2556" r:id="rId14"/>
    <p:sldId id="2561" r:id="rId15"/>
    <p:sldId id="2562" r:id="rId16"/>
    <p:sldId id="2563" r:id="rId17"/>
    <p:sldId id="2565" r:id="rId18"/>
    <p:sldId id="2567" r:id="rId19"/>
    <p:sldId id="2568" r:id="rId20"/>
    <p:sldId id="2580" r:id="rId21"/>
    <p:sldId id="2569" r:id="rId22"/>
    <p:sldId id="2570" r:id="rId23"/>
    <p:sldId id="2571" r:id="rId24"/>
    <p:sldId id="2572" r:id="rId25"/>
    <p:sldId id="2573" r:id="rId26"/>
    <p:sldId id="2574" r:id="rId27"/>
    <p:sldId id="2575" r:id="rId28"/>
    <p:sldId id="2576" r:id="rId29"/>
    <p:sldId id="2577" r:id="rId30"/>
    <p:sldId id="2578" r:id="rId31"/>
    <p:sldId id="2579" r:id="rId32"/>
    <p:sldId id="2566" r:id="rId33"/>
    <p:sldId id="2581" r:id="rId34"/>
    <p:sldId id="2582" r:id="rId35"/>
    <p:sldId id="2583" r:id="rId36"/>
    <p:sldId id="2589" r:id="rId37"/>
    <p:sldId id="2584" r:id="rId38"/>
    <p:sldId id="2585" r:id="rId39"/>
    <p:sldId id="2586" r:id="rId40"/>
    <p:sldId id="2590" r:id="rId41"/>
    <p:sldId id="2587" r:id="rId42"/>
    <p:sldId id="2626" r:id="rId43"/>
    <p:sldId id="2591" r:id="rId44"/>
    <p:sldId id="2592" r:id="rId45"/>
    <p:sldId id="2588" r:id="rId46"/>
    <p:sldId id="2593" r:id="rId47"/>
    <p:sldId id="2594" r:id="rId48"/>
    <p:sldId id="2595" r:id="rId49"/>
    <p:sldId id="2596" r:id="rId50"/>
    <p:sldId id="2600" r:id="rId51"/>
    <p:sldId id="2601" r:id="rId52"/>
    <p:sldId id="2602" r:id="rId53"/>
    <p:sldId id="2604" r:id="rId54"/>
    <p:sldId id="2603" r:id="rId55"/>
    <p:sldId id="2606" r:id="rId56"/>
    <p:sldId id="2605" r:id="rId57"/>
    <p:sldId id="2607" r:id="rId58"/>
    <p:sldId id="2608" r:id="rId59"/>
    <p:sldId id="2609" r:id="rId60"/>
    <p:sldId id="2610" r:id="rId61"/>
    <p:sldId id="2599" r:id="rId62"/>
    <p:sldId id="2611" r:id="rId63"/>
    <p:sldId id="2612" r:id="rId64"/>
    <p:sldId id="2613" r:id="rId65"/>
    <p:sldId id="2614" r:id="rId66"/>
    <p:sldId id="2615" r:id="rId67"/>
    <p:sldId id="2616" r:id="rId68"/>
    <p:sldId id="2617" r:id="rId69"/>
    <p:sldId id="2618" r:id="rId70"/>
    <p:sldId id="2620" r:id="rId71"/>
    <p:sldId id="2621" r:id="rId72"/>
    <p:sldId id="2622" r:id="rId73"/>
    <p:sldId id="2623" r:id="rId74"/>
    <p:sldId id="2624" r:id="rId75"/>
    <p:sldId id="2628" r:id="rId76"/>
  </p:sldIdLst>
  <p:sldSz cx="9144000" cy="6858000" type="screen4x3"/>
  <p:notesSz cx="6858000" cy="9144000"/>
  <p:custDataLst>
    <p:tags r:id="rId7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709"/>
    <a:srgbClr val="DEA900"/>
    <a:srgbClr val="F2B800"/>
    <a:srgbClr val="C76361"/>
    <a:srgbClr val="24A824"/>
    <a:srgbClr val="4172AD"/>
    <a:srgbClr val="AF602F"/>
    <a:srgbClr val="CB733D"/>
    <a:srgbClr val="00729A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6625" autoAdjust="0"/>
  </p:normalViewPr>
  <p:slideViewPr>
    <p:cSldViewPr>
      <p:cViewPr>
        <p:scale>
          <a:sx n="66" d="100"/>
          <a:sy n="66" d="100"/>
        </p:scale>
        <p:origin x="-2934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536D-805F-47C1-9BEF-146DAAF530B2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2070-640A-4AA7-BA6A-F44ABBD239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29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08.06.2016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weiteren Briefe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D96709"/>
                </a:solidFill>
              </a:rPr>
              <a:t>(Bibelkurs, Teil </a:t>
            </a:r>
            <a:r>
              <a:rPr lang="de-CH" sz="3600" b="1" dirty="0" smtClean="0">
                <a:solidFill>
                  <a:srgbClr val="D96709"/>
                </a:solidFill>
              </a:rPr>
              <a:t>23/24</a:t>
            </a:r>
            <a:r>
              <a:rPr lang="de-CH" sz="3600" b="1" dirty="0" smtClean="0">
                <a:solidFill>
                  <a:srgbClr val="D96709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4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gen, Titus, Rom, Italien, Roman, Antike, Geschich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52" y="1283836"/>
            <a:ext cx="6695756" cy="502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TITUSBOGEN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637203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Erinnerung an die Eroberung Jerusalems im Jahr 70 n. Chr. durch die Römer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9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EMPFÄNGER DES HEBRÄERBRIEFS</a:t>
            </a:r>
            <a:endParaRPr lang="de-CH" sz="3600" b="1" dirty="0"/>
          </a:p>
        </p:txBody>
      </p:sp>
      <p:pic>
        <p:nvPicPr>
          <p:cNvPr id="4098" name="Picture 2" descr="Postfächer, Mailbox, Mail, Box, Landposts, Mail Ro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7" y="1268760"/>
            <a:ext cx="7860193" cy="51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53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96709"/>
                </a:solidFill>
              </a:rPr>
              <a:t>Hebr</a:t>
            </a:r>
            <a:r>
              <a:rPr lang="de-CH" sz="4000" b="1" dirty="0" smtClean="0">
                <a:solidFill>
                  <a:srgbClr val="D96709"/>
                </a:solidFill>
              </a:rPr>
              <a:t> 2,1: </a:t>
            </a:r>
            <a:r>
              <a:rPr lang="de-DE" sz="4000" b="1" dirty="0"/>
              <a:t>Deshalb sollten wir desto mehr auf das achten, was wir gehört haben, damit wir nicht etwa </a:t>
            </a:r>
            <a:r>
              <a:rPr lang="de-DE" sz="4000" b="1" dirty="0" smtClean="0"/>
              <a:t>ab-gleiten</a:t>
            </a:r>
            <a:r>
              <a:rPr lang="de-DE" sz="4000" b="1" dirty="0"/>
              <a:t>. 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4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HEBRÄERBRIEF?</a:t>
            </a:r>
            <a:endParaRPr lang="de-CH" sz="3600" b="1" dirty="0"/>
          </a:p>
        </p:txBody>
      </p:sp>
      <p:pic>
        <p:nvPicPr>
          <p:cNvPr id="24578" name="Picture 2" descr="http://www.bible-history.com/maps/images/acts-pauls-voyage-to-r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5" y="1302409"/>
            <a:ext cx="72550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7146805" flipH="1" flipV="1">
            <a:off x="2618728" y="1150630"/>
            <a:ext cx="2110510" cy="7099451"/>
          </a:xfrm>
          <a:prstGeom prst="curvedRightArrow">
            <a:avLst>
              <a:gd name="adj1" fmla="val 21087"/>
              <a:gd name="adj2" fmla="val 50907"/>
              <a:gd name="adj3" fmla="val 37668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1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96709"/>
                </a:solidFill>
              </a:rPr>
              <a:t>Hebr</a:t>
            </a:r>
            <a:r>
              <a:rPr lang="de-CH" sz="4000" b="1" dirty="0" smtClean="0">
                <a:solidFill>
                  <a:srgbClr val="D96709"/>
                </a:solidFill>
              </a:rPr>
              <a:t> 2,18: </a:t>
            </a:r>
            <a:r>
              <a:rPr lang="de-DE" sz="4000" b="1" dirty="0"/>
              <a:t>Denn worin er selbst gelitten hat, als er versucht worden ist, kann er denen helfen, die versucht werden.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0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96709"/>
                </a:solidFill>
              </a:rPr>
              <a:t>Hebr</a:t>
            </a:r>
            <a:r>
              <a:rPr lang="de-CH" sz="4000" b="1" dirty="0" smtClean="0">
                <a:solidFill>
                  <a:srgbClr val="D96709"/>
                </a:solidFill>
              </a:rPr>
              <a:t> 12,2: </a:t>
            </a:r>
            <a:r>
              <a:rPr lang="de-CH" sz="4000" b="1" dirty="0" smtClean="0"/>
              <a:t>… </a:t>
            </a:r>
            <a:r>
              <a:rPr lang="de-DE" sz="4000" b="1" dirty="0" smtClean="0"/>
              <a:t>indem </a:t>
            </a:r>
            <a:r>
              <a:rPr lang="de-DE" sz="4000" b="1" dirty="0"/>
              <a:t>wir hinschauen auf Jesus, den Anfänger und Vollender des Glaubens.</a:t>
            </a:r>
            <a:r>
              <a:rPr lang="de-DE" sz="4000" dirty="0"/>
              <a:t> 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97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– DER WAHRE HOHEPRIESTER</a:t>
            </a:r>
            <a:endParaRPr lang="de-CH" sz="3600" b="1" dirty="0"/>
          </a:p>
        </p:txBody>
      </p:sp>
      <p:pic>
        <p:nvPicPr>
          <p:cNvPr id="4" name="Picture 2" descr="Ozean, Meer, Kreuz, Seychel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1740"/>
            <a:ext cx="777686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01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weiteren 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>
                <a:solidFill>
                  <a:srgbClr val="D96709"/>
                </a:solidFill>
              </a:rPr>
              <a:t>   </a:t>
            </a:r>
            <a:r>
              <a:rPr lang="de-CH" sz="4000" b="1" dirty="0" smtClean="0"/>
              <a:t>1. Der Hebräerbrief</a:t>
            </a:r>
            <a:br>
              <a:rPr lang="de-CH" sz="4000" b="1" dirty="0" smtClean="0"/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96709"/>
                </a:solidFill>
              </a:rPr>
              <a:t>   2. Die katholischen Briefe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KATHOLISCHEN BRIEFE</a:t>
            </a:r>
            <a:endParaRPr lang="de-CH" sz="3600" b="1" dirty="0"/>
          </a:p>
        </p:txBody>
      </p:sp>
      <p:pic>
        <p:nvPicPr>
          <p:cNvPr id="7170" name="Picture 2" descr="Stapel Briefe, Brief, Handschrift, Familie Buchsta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8" y="1369233"/>
            <a:ext cx="7620371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1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KATHOLISCHEN BRIEFE</a:t>
            </a:r>
            <a:endParaRPr lang="de-CH" sz="3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596252"/>
              </p:ext>
            </p:extLst>
          </p:nvPr>
        </p:nvGraphicFramePr>
        <p:xfrm>
          <a:off x="395535" y="1340768"/>
          <a:ext cx="8424936" cy="512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641043"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BRIEF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AUTOR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ZEIT</a:t>
                      </a:r>
                      <a:endParaRPr lang="de-CH" sz="24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Jakobusbrief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Jakobus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ca. 40 – 45 n. Chr.</a:t>
                      </a:r>
                      <a:endParaRPr lang="de-CH" sz="2400" b="1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CH" sz="2400" b="1" dirty="0" smtClean="0"/>
                        <a:t>1. Petrusbrief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Petrus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ca. 64 – 66 n. Chr.</a:t>
                      </a:r>
                      <a:endParaRPr lang="de-CH" sz="2400" b="1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2. Petrusbrief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Petrus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ca. 66 – 67 n. Chr.</a:t>
                      </a:r>
                      <a:endParaRPr lang="de-CH" sz="2400" b="1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1. Johannesbrief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Johannes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um 95 n. Chr.</a:t>
                      </a:r>
                      <a:endParaRPr lang="de-CH" sz="2400" b="1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2. Johannesbrief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Johannes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um 95 n. Chr.</a:t>
                      </a:r>
                      <a:endParaRPr lang="de-CH" sz="2400" b="1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3. Johannesbrief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Johannes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um 95 n. Chr.</a:t>
                      </a:r>
                      <a:endParaRPr lang="de-CH" sz="2400" b="1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Judasbrief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Judas</a:t>
                      </a:r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/>
                        <a:t>ab 67 n.</a:t>
                      </a:r>
                      <a:r>
                        <a:rPr lang="de-CH" sz="2400" b="1" baseline="0" dirty="0" smtClean="0"/>
                        <a:t> Chr.</a:t>
                      </a:r>
                      <a:endParaRPr lang="de-CH" sz="24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106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1Joh 1,3a: </a:t>
            </a:r>
            <a:r>
              <a:rPr lang="de-DE" sz="4000" b="1" dirty="0"/>
              <a:t>Was wir gesehen und </a:t>
            </a:r>
            <a:r>
              <a:rPr lang="de-DE" sz="4000" b="1" dirty="0" err="1" smtClean="0"/>
              <a:t>ge</a:t>
            </a:r>
            <a:r>
              <a:rPr lang="de-DE" sz="4000" b="1" dirty="0" smtClean="0"/>
              <a:t>-hört </a:t>
            </a:r>
            <a:r>
              <a:rPr lang="de-DE" sz="4000" b="1" dirty="0"/>
              <a:t>haben, das verkündigen wir auch euch, damit auch ihr mit uns </a:t>
            </a:r>
            <a:r>
              <a:rPr lang="de-DE" sz="4000" b="1" dirty="0" smtClean="0"/>
              <a:t>Gemein-</a:t>
            </a:r>
            <a:r>
              <a:rPr lang="de-DE" sz="4000" b="1" dirty="0" err="1" smtClean="0"/>
              <a:t>schaft</a:t>
            </a:r>
            <a:r>
              <a:rPr lang="de-DE" sz="4000" b="1" dirty="0" smtClean="0"/>
              <a:t> </a:t>
            </a:r>
            <a:r>
              <a:rPr lang="de-DE" sz="4000" b="1" dirty="0"/>
              <a:t>habt;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0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katholischen 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96709"/>
                </a:solidFill>
              </a:rPr>
              <a:t>   a. Der Jakobusbrief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b. Die Petrusbriefe</a:t>
            </a:r>
            <a:br>
              <a:rPr lang="de-CH" sz="4000" b="1" dirty="0" smtClean="0"/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 Die Johannesbriefe</a:t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d. Der Judasbrief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71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CHRISTUS IM HAUS SEINER ELTERN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John Everett Millais (1850)</a:t>
            </a:r>
            <a:endParaRPr lang="de-CH" b="1" dirty="0"/>
          </a:p>
        </p:txBody>
      </p:sp>
      <p:pic>
        <p:nvPicPr>
          <p:cNvPr id="11266" name="Picture 2" descr="https://upload.wikimedia.org/wikipedia/commons/thumb/a/a4/Millais_-_Christus_im_Hause_seiner_Eltern.jpg/800px-Millais_-_Christus_im_Hause_seiner_Elt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1" y="1240294"/>
            <a:ext cx="75914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74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MARTYRIUM VON JAKOBUS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Menologion</a:t>
            </a:r>
            <a:r>
              <a:rPr lang="de-CH" b="1" dirty="0" smtClean="0"/>
              <a:t> </a:t>
            </a:r>
            <a:r>
              <a:rPr lang="de-CH" b="1" dirty="0" err="1" smtClean="0"/>
              <a:t>of</a:t>
            </a:r>
            <a:r>
              <a:rPr lang="de-CH" b="1" dirty="0" smtClean="0"/>
              <a:t> Basil II. (10./11. Jh.)</a:t>
            </a:r>
            <a:endParaRPr lang="de-CH" b="1" dirty="0"/>
          </a:p>
        </p:txBody>
      </p:sp>
      <p:pic>
        <p:nvPicPr>
          <p:cNvPr id="8194" name="Picture 2" descr="https://upload.wikimedia.org/wikipedia/commons/0/0f/James_the_Just_%28Menologion_of_Basil_II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03" y="1284401"/>
            <a:ext cx="7213401" cy="500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3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LUTHER UND DIE «STROHERNE EPISTEL»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Portrait von Lucas Cranach dem Älteren (1528)</a:t>
            </a:r>
            <a:endParaRPr lang="de-CH" b="1" dirty="0"/>
          </a:p>
        </p:txBody>
      </p:sp>
      <p:pic>
        <p:nvPicPr>
          <p:cNvPr id="10242" name="Picture 2" descr="https://upload.wikimedia.org/wikipedia/commons/thumb/9/90/Lucas_Cranach_d.%C3%84._-_Martin_Luther%2C_1528_%28Veste_Coburg%29.jpg/800px-Lucas_Cranach_d.%C3%84._-_Martin_Luther%2C_1528_%28Veste_Coburg%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9"/>
          <a:stretch/>
        </p:blipFill>
        <p:spPr bwMode="auto">
          <a:xfrm>
            <a:off x="1994545" y="1297788"/>
            <a:ext cx="522691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19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Jak 2,24: </a:t>
            </a:r>
            <a:r>
              <a:rPr lang="de-DE" sz="4000" b="1" dirty="0"/>
              <a:t>Ihr seht also, dass ein Mensch aus Werken gerechtfertigt wird und nicht aus Glauben allein.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3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96709"/>
                </a:solidFill>
              </a:rPr>
              <a:t>Röm</a:t>
            </a:r>
            <a:r>
              <a:rPr lang="de-CH" sz="4000" b="1" dirty="0" smtClean="0">
                <a:solidFill>
                  <a:srgbClr val="D96709"/>
                </a:solidFill>
              </a:rPr>
              <a:t> 3,28: </a:t>
            </a:r>
            <a:r>
              <a:rPr lang="de-DE" sz="4000" b="1" dirty="0"/>
              <a:t>So halten wir nun dafür, dass der Mensch gerecht wird ohne des Gesetzes Werk, allein durch Glauben.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9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04048" y="403241"/>
            <a:ext cx="3955933" cy="61277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JAKOBUS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60032" y="61560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Ikonendarstellung </a:t>
            </a:r>
            <a:endParaRPr lang="de-CH" b="1" dirty="0"/>
          </a:p>
        </p:txBody>
      </p:sp>
      <p:pic>
        <p:nvPicPr>
          <p:cNvPr id="11266" name="Picture 2" descr="https://upload.wikimedia.org/wikipedia/commons/9/96/Saint_James_the_J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4" y="448857"/>
            <a:ext cx="4248472" cy="599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8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Jak 2,17: </a:t>
            </a:r>
            <a:r>
              <a:rPr lang="de-DE" sz="4000" b="1" dirty="0"/>
              <a:t>So ist auch der Glaube, wenn er nicht Werke hat, tot in sich selber.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2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Jak 1,22: </a:t>
            </a:r>
            <a:r>
              <a:rPr lang="de-DE" sz="4000" b="1" dirty="0"/>
              <a:t>Seid aber Täter des Worts und nicht Hörer allein; sonst betrügt ihr euch selbst.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0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96709"/>
                </a:solidFill>
              </a:rPr>
              <a:t>Mt</a:t>
            </a:r>
            <a:r>
              <a:rPr lang="de-CH" sz="4000" b="1" dirty="0" smtClean="0">
                <a:solidFill>
                  <a:srgbClr val="D96709"/>
                </a:solidFill>
              </a:rPr>
              <a:t> 7,26: </a:t>
            </a:r>
            <a:r>
              <a:rPr lang="de-DE" sz="4000" b="1" dirty="0"/>
              <a:t>Und jeder, der diese meine Worte hört und sie nicht tut, wird einem törichten Mann gleich sein …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14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1Joh 1,3b: </a:t>
            </a:r>
            <a:r>
              <a:rPr lang="de-CH" sz="4000" b="1" dirty="0" smtClean="0"/>
              <a:t>… </a:t>
            </a:r>
            <a:r>
              <a:rPr lang="de-DE" sz="4000" b="1" dirty="0" smtClean="0"/>
              <a:t>und </a:t>
            </a:r>
            <a:r>
              <a:rPr lang="de-DE" sz="4000" b="1" dirty="0"/>
              <a:t>unsere Gemeinschaft ist mit dem Vater und mit dem Sohn Jesus Christus.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1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Gal 5,6: </a:t>
            </a:r>
            <a:r>
              <a:rPr lang="de-DE" sz="4000" b="1" dirty="0" smtClean="0"/>
              <a:t>… </a:t>
            </a:r>
            <a:r>
              <a:rPr lang="de-DE" sz="4000" b="1" dirty="0"/>
              <a:t>Glauben, der durch die Liebe tätig ist.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67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860032" y="403241"/>
            <a:ext cx="4099949" cy="129756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00" b="1" dirty="0" smtClean="0"/>
          </a:p>
          <a:p>
            <a:r>
              <a:rPr lang="de-CH" sz="3600" b="1" dirty="0" smtClean="0"/>
              <a:t>HANDSCHRIFT DES JAKOBUSBRIEFS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61560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Griechische Minuskel (12. Jh.)</a:t>
            </a:r>
            <a:endParaRPr lang="de-CH" b="1" dirty="0"/>
          </a:p>
        </p:txBody>
      </p:sp>
      <p:pic>
        <p:nvPicPr>
          <p:cNvPr id="12290" name="Picture 2" descr="https://upload.wikimedia.org/wikipedia/commons/thumb/8/8b/Minuscule_319_%28GA%29_f85r.jpg/800px-Minuscule_319_%28GA%29_f85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053353" cy="608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6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katholischen 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a. Der Jakobusbrief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>
                <a:solidFill>
                  <a:srgbClr val="D96709"/>
                </a:solidFill>
              </a:rPr>
              <a:t>   b. Die Petrusbriefe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 Die Johannesbriefe</a:t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d. Der Judasbrief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9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1Petr 1,1: </a:t>
            </a:r>
            <a:r>
              <a:rPr lang="de-DE" sz="4000" b="1" dirty="0"/>
              <a:t>Petrus, Apostel Jesu Christi, den Fremdlingen in der Zerstreuung von </a:t>
            </a:r>
            <a:r>
              <a:rPr lang="de-DE" sz="4000" b="1" dirty="0" err="1"/>
              <a:t>Pontus</a:t>
            </a:r>
            <a:r>
              <a:rPr lang="de-DE" sz="4000" b="1" dirty="0"/>
              <a:t>, </a:t>
            </a:r>
            <a:r>
              <a:rPr lang="de-DE" sz="4000" b="1" dirty="0" err="1"/>
              <a:t>Galatien</a:t>
            </a:r>
            <a:r>
              <a:rPr lang="de-DE" sz="4000" b="1" dirty="0"/>
              <a:t>, Kappadozien, Asien und Bithynien.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5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20072" y="403241"/>
            <a:ext cx="3739909" cy="64878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PETRUS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20072" y="61560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Peter Paul Rubens (um 1610)</a:t>
            </a:r>
            <a:endParaRPr lang="de-CH" b="1" dirty="0"/>
          </a:p>
        </p:txBody>
      </p:sp>
      <p:pic>
        <p:nvPicPr>
          <p:cNvPr id="13314" name="Picture 2" descr="Pope-peter pprub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3" y="435649"/>
            <a:ext cx="4571792" cy="60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2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20072" y="403241"/>
            <a:ext cx="3739909" cy="115355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KREUZIGUNG VON PETRUS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4" y="61560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Caravaggio</a:t>
            </a:r>
            <a:endParaRPr lang="de-CH" b="1" dirty="0"/>
          </a:p>
        </p:txBody>
      </p:sp>
      <p:pic>
        <p:nvPicPr>
          <p:cNvPr id="14338" name="Picture 2" descr="https://upload.wikimedia.org/wikipedia/commons/0/03/Caravaggio-Crucifixion_of_P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022"/>
            <a:ext cx="4608512" cy="59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7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ST. PETERSKIRCHE IN ROM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67419" y="63008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Sébastien Bertrand (CC-BY 2.0)</a:t>
            </a:r>
            <a:endParaRPr lang="de-CH" b="1" dirty="0"/>
          </a:p>
        </p:txBody>
      </p:sp>
      <p:pic>
        <p:nvPicPr>
          <p:cNvPr id="17410" name="Picture 2" descr="https://upload.wikimedia.org/wikipedia/commons/b/be/Vatican_City_at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77" y="1160143"/>
            <a:ext cx="7203229" cy="51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3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PETRUSBRIEFE</a:t>
            </a:r>
            <a:endParaRPr lang="de-CH" sz="3600" b="1" dirty="0"/>
          </a:p>
        </p:txBody>
      </p:sp>
      <p:pic>
        <p:nvPicPr>
          <p:cNvPr id="24578" name="Picture 2" descr="http://www.bible-history.com/maps/images/acts-pauls-voyage-to-r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5" y="1302409"/>
            <a:ext cx="72550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6523147" flipH="1" flipV="1">
            <a:off x="2416660" y="1171581"/>
            <a:ext cx="2110510" cy="5369426"/>
          </a:xfrm>
          <a:prstGeom prst="curvedRightArrow">
            <a:avLst>
              <a:gd name="adj1" fmla="val 21087"/>
              <a:gd name="adj2" fmla="val 50907"/>
              <a:gd name="adj3" fmla="val 37668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1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1Petr 4,12: </a:t>
            </a:r>
            <a:r>
              <a:rPr lang="de-DE" sz="4000" b="1" dirty="0"/>
              <a:t>Geliebte, lasst euch durch das Feuer der Verfolgung unter euch, das euch zur Prüfung geschieht, nicht befremden, als begegne euch etwas </a:t>
            </a:r>
            <a:r>
              <a:rPr lang="de-DE" sz="4000" b="1" dirty="0" smtClean="0"/>
              <a:t>Fremdes, …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2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1Petr 4,13: </a:t>
            </a:r>
            <a:r>
              <a:rPr lang="de-DE" sz="4000" b="1" dirty="0" smtClean="0"/>
              <a:t>… </a:t>
            </a:r>
            <a:r>
              <a:rPr lang="de-DE" sz="4000" b="1" dirty="0"/>
              <a:t>sondern freut euch, insoweit ihr der Leiden des Christus teilhaftig seid, damit ihr euch auch in der Offenbarung seiner Herrlichkeit jubelnd freut!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1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1Joh 1,4: </a:t>
            </a:r>
            <a:r>
              <a:rPr lang="de-DE" sz="4000" b="1" dirty="0"/>
              <a:t>Und das schreiben wir, damit unsere Freude vollkommen sei.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2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AUF DEM WEG ZUR HERRLICHKEIT</a:t>
            </a:r>
            <a:endParaRPr lang="de-CH" sz="3600" b="1" dirty="0"/>
          </a:p>
        </p:txBody>
      </p:sp>
      <p:pic>
        <p:nvPicPr>
          <p:cNvPr id="7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-78"/>
          <a:stretch/>
        </p:blipFill>
        <p:spPr bwMode="auto">
          <a:xfrm>
            <a:off x="1164642" y="1340768"/>
            <a:ext cx="688672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92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PETRUS PREDIGT IN DEN KATAKOMBEN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95536" y="582545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Jan </a:t>
            </a:r>
            <a:r>
              <a:rPr lang="de-CH" b="1" dirty="0" err="1" smtClean="0"/>
              <a:t>Styka</a:t>
            </a:r>
            <a:endParaRPr lang="de-CH" b="1" dirty="0"/>
          </a:p>
        </p:txBody>
      </p:sp>
      <p:pic>
        <p:nvPicPr>
          <p:cNvPr id="15362" name="Picture 2" descr="https://upload.wikimedia.org/wikipedia/commons/b/b4/JanStyka-SaintP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32" y="1772816"/>
            <a:ext cx="61839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38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20072" y="403241"/>
            <a:ext cx="3739909" cy="115355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KREUZIGUNG DES PETRUS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05084" y="621350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</a:t>
            </a:r>
            <a:r>
              <a:rPr lang="de-CH" b="1" dirty="0" err="1" smtClean="0"/>
              <a:t>Filippino</a:t>
            </a:r>
            <a:r>
              <a:rPr lang="de-CH" b="1" dirty="0" smtClean="0"/>
              <a:t> Lippi (1481-1482)</a:t>
            </a:r>
            <a:endParaRPr lang="de-CH" b="1" dirty="0"/>
          </a:p>
        </p:txBody>
      </p:sp>
      <p:pic>
        <p:nvPicPr>
          <p:cNvPr id="14340" name="Picture 4" descr="https://upload.wikimedia.org/wikipedia/commons/7/79/Cruc_p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754"/>
            <a:ext cx="4513245" cy="607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2Petr 1,13: </a:t>
            </a:r>
            <a:r>
              <a:rPr lang="de-DE" sz="4000" b="1" dirty="0"/>
              <a:t>Ich halte es aber für recht, solange ich in diesem Zelt bin, euch durch Erinnerung aufzuwecken,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57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2Petr 1,14: </a:t>
            </a:r>
            <a:r>
              <a:rPr lang="de-DE" sz="4000" b="1" dirty="0" smtClean="0"/>
              <a:t>… </a:t>
            </a:r>
            <a:r>
              <a:rPr lang="de-DE" sz="4000" b="1" dirty="0"/>
              <a:t>da ich </a:t>
            </a:r>
            <a:r>
              <a:rPr lang="de-DE" sz="4000" b="1" dirty="0" err="1"/>
              <a:t>weiss</a:t>
            </a:r>
            <a:r>
              <a:rPr lang="de-DE" sz="4000" b="1" dirty="0"/>
              <a:t>, dass das Ablegen meines Zeltes bald geschieht, wie auch unser Herr Jesus Christus mir kundgetan hat.</a:t>
            </a:r>
            <a:r>
              <a:rPr lang="de-DE" sz="4000" b="1" dirty="0" smtClean="0"/>
              <a:t> 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1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04048" y="403241"/>
            <a:ext cx="3955933" cy="61277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PETRUS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60032" y="585771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Bartolomé Esteban Murillo </a:t>
            </a:r>
            <a:br>
              <a:rPr lang="de-CH" b="1" dirty="0" smtClean="0"/>
            </a:br>
            <a:r>
              <a:rPr lang="de-CH" b="1" dirty="0" smtClean="0"/>
              <a:t>(um 1650)</a:t>
            </a:r>
            <a:endParaRPr lang="de-CH" b="1" dirty="0"/>
          </a:p>
        </p:txBody>
      </p:sp>
      <p:pic>
        <p:nvPicPr>
          <p:cNvPr id="16386" name="Picture 2" descr="https://upload.wikimedia.org/wikipedia/commons/thumb/6/6a/San_Pedro_en_l%C3%A1grimas_-_Murillo.jpg/800px-San_Pedro_en_l%C3%A1grimas_-_Muri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240"/>
            <a:ext cx="4248472" cy="60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92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2Petr 1,19a: </a:t>
            </a:r>
            <a:r>
              <a:rPr lang="de-DE" sz="4000" b="1" dirty="0"/>
              <a:t>Und so besitzen wir das prophetische Wort umso fester, und ihr tut gut, darauf zu achten als auf eine Lampe,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2Petr 1,19b: </a:t>
            </a:r>
            <a:r>
              <a:rPr lang="de-DE" sz="4000" b="1" dirty="0" smtClean="0"/>
              <a:t>… </a:t>
            </a:r>
            <a:r>
              <a:rPr lang="de-DE" sz="4000" b="1" dirty="0"/>
              <a:t>die an einem dunklen Ort leuchtet, bis der Tag anbricht und der Morgenstern in euren Herzen aufgeht.</a:t>
            </a:r>
            <a:r>
              <a:rPr lang="de-DE" sz="4000" i="1" dirty="0"/>
              <a:t> 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40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ENDZEIT</a:t>
            </a:r>
            <a:endParaRPr lang="de-CH" sz="3600" b="1" dirty="0"/>
          </a:p>
        </p:txBody>
      </p:sp>
      <p:pic>
        <p:nvPicPr>
          <p:cNvPr id="18434" name="Picture 2" descr="Erde, Globus, Wasser, Feuer, Flamme, Brand, Wel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08" y="1268760"/>
            <a:ext cx="734099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1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katholischen 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a. Der Jakobusbrief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b. Die Petrusbriefe</a:t>
            </a:r>
            <a:br>
              <a:rPr lang="de-CH" sz="4000" b="1" dirty="0" smtClean="0"/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96709"/>
                </a:solidFill>
              </a:rPr>
              <a:t>   c. Die Johannesbriefe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d. Der Judasbrief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66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weiteren 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76361"/>
                </a:solidFill>
              </a:rPr>
              <a:t>   </a:t>
            </a:r>
            <a:r>
              <a:rPr lang="de-CH" sz="4000" b="1" dirty="0" smtClean="0">
                <a:solidFill>
                  <a:srgbClr val="D96709"/>
                </a:solidFill>
              </a:rPr>
              <a:t>Einleitung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1. Der Hebräerbrief</a:t>
            </a:r>
            <a:br>
              <a:rPr lang="de-CH" sz="4000" b="1" dirty="0" smtClean="0"/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 Die katholischen Briefe</a:t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5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3241"/>
            <a:ext cx="8564445" cy="57748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EVANGELIST JOHANNES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828381" y="617237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smtClean="0"/>
              <a:t>Guido Reni (17. Jh.)</a:t>
            </a:r>
            <a:endParaRPr lang="de-CH" b="1" dirty="0"/>
          </a:p>
        </p:txBody>
      </p:sp>
      <p:pic>
        <p:nvPicPr>
          <p:cNvPr id="2050" name="Picture 2" descr="File:JohnEvangelistR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81" y="1482746"/>
            <a:ext cx="3744416" cy="46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6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ANTIKE SÄULE IN EPHESUS</a:t>
            </a:r>
            <a:endParaRPr lang="de-CH" sz="3600" b="1" dirty="0"/>
          </a:p>
        </p:txBody>
      </p:sp>
      <p:pic>
        <p:nvPicPr>
          <p:cNvPr id="3074" name="Picture 2" descr="Ephesus, Turkei, Griechenland, Spalte, Ant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0" y="1628800"/>
            <a:ext cx="807985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11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GOTT IST LIEBE</a:t>
            </a:r>
            <a:endParaRPr lang="de-CH" sz="3600" b="1" dirty="0"/>
          </a:p>
        </p:txBody>
      </p:sp>
      <p:pic>
        <p:nvPicPr>
          <p:cNvPr id="4" name="Picture 4" descr="Bibel, Buch, Lesen, Christliche, Glauben, Off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8772"/>
            <a:ext cx="7488830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92080" y="390712"/>
            <a:ext cx="3580817" cy="181415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UND </a:t>
            </a:r>
            <a:br>
              <a:rPr lang="de-CH" sz="3600" b="1" dirty="0" smtClean="0"/>
            </a:br>
            <a:r>
              <a:rPr lang="de-CH" sz="3600" b="1" dirty="0" smtClean="0"/>
              <a:t>SEIN GELIEBTER JÜNGER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06682" y="616474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Anonymus, 1. Hälfte 17. Jh.</a:t>
            </a:r>
            <a:endParaRPr lang="de-CH" b="1" dirty="0"/>
          </a:p>
        </p:txBody>
      </p:sp>
      <p:pic>
        <p:nvPicPr>
          <p:cNvPr id="22532" name="Picture 4" descr="https://upload.wikimedia.org/wikipedia/commons/2/2e/An%C3%B4nimo_-_A_%C3%9Altima_Ce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0" y="390712"/>
            <a:ext cx="4612316" cy="60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9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1Joh 2,15: </a:t>
            </a:r>
            <a:r>
              <a:rPr lang="de-DE" sz="4000" b="1" dirty="0"/>
              <a:t>Liebt nicht die Welt noch was in der Welt ist! Wenn jemand die Welt liebt, ist die Liebe des Vaters nicht in </a:t>
            </a:r>
            <a:r>
              <a:rPr lang="de-DE" sz="4000" b="1" dirty="0" smtClean="0"/>
              <a:t>ihm</a:t>
            </a:r>
            <a:r>
              <a:rPr lang="de-DE" sz="4000" b="1" dirty="0"/>
              <a:t>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8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1Joh 2,16: </a:t>
            </a:r>
            <a:r>
              <a:rPr lang="de-DE" sz="4000" b="1" dirty="0" smtClean="0"/>
              <a:t>Denn </a:t>
            </a:r>
            <a:r>
              <a:rPr lang="de-DE" sz="4000" b="1" dirty="0"/>
              <a:t>alles, was in der Welt ist, - die Begierde des Fleisches und die Begierde der Augen und der Hochmut des Lebens, - ist nicht vom Vater, sondern ist von dieser Welt.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20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MARIA UND JOHANNES BEIM KREUZ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Albrecht Altdorfer (1515)</a:t>
            </a:r>
            <a:endParaRPr lang="de-CH" b="1" dirty="0"/>
          </a:p>
        </p:txBody>
      </p:sp>
      <p:pic>
        <p:nvPicPr>
          <p:cNvPr id="21506" name="Picture 2" descr="https://upload.wikimedia.org/wikipedia/commons/thumb/c/c8/Albrecht_Altdorfer_-_Christus_am_Kreuz_mit_Maria_und_Johannes_%28Gem%C3%A4ldegalerie_Alte_Meister_Kassel%29.jpg/1024px-Albrecht_Altdorfer_-_Christus_am_Kreuz_mit_Maria_und_Johannes_%28Gem%C3%A4ldegalerie_Alte_Meister_Kassel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83" y="1297636"/>
            <a:ext cx="5738241" cy="49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5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1Joh 3,18: </a:t>
            </a:r>
            <a:r>
              <a:rPr lang="de-DE" sz="4000" b="1" dirty="0"/>
              <a:t>Meine Kinder, lasst uns nicht lieben mit Worten noch mit der Zunge, sondern mit der Tat und mit der Wahrheit.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36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EIN SCHREIBEN AUF PAPYRUS</a:t>
            </a:r>
            <a:endParaRPr lang="de-CH" sz="3600" b="1" dirty="0"/>
          </a:p>
        </p:txBody>
      </p:sp>
      <p:pic>
        <p:nvPicPr>
          <p:cNvPr id="5122" name="Picture 2" descr="https://upload.wikimedia.org/wikipedia/commons/4/41/Papy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7" y="1412776"/>
            <a:ext cx="8025893" cy="49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5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PAPYRUSPFLANZEN</a:t>
            </a:r>
            <a:endParaRPr lang="de-CH" sz="3600" b="1" dirty="0"/>
          </a:p>
        </p:txBody>
      </p:sp>
      <p:pic>
        <p:nvPicPr>
          <p:cNvPr id="7170" name="Picture 2" descr="Papyrus, Pflanze Grün, Blätter, Flu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54" y="1268760"/>
            <a:ext cx="6849300" cy="51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3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IM MITTELPUNKT</a:t>
            </a:r>
            <a:endParaRPr lang="de-CH" sz="3600" b="1" dirty="0"/>
          </a:p>
        </p:txBody>
      </p:sp>
      <p:pic>
        <p:nvPicPr>
          <p:cNvPr id="1026" name="Picture 2" descr="Kreuz, Symbol, Religiösen, Christentum,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6" y="1352937"/>
            <a:ext cx="7650596" cy="51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2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2Joh 5: </a:t>
            </a:r>
            <a:r>
              <a:rPr lang="de-DE" sz="4000" b="1" dirty="0"/>
              <a:t>Und nun bitte ich dich, Herrin, - nicht als schriebe ich dir ein neues Gebot, sondern das, welches wir von Anfang an gehabt haben: dass wir einander lieben.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6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PETRUS UND PAULUS </a:t>
            </a:r>
            <a:br>
              <a:rPr lang="de-CH" sz="3600" b="1" dirty="0" smtClean="0"/>
            </a:br>
            <a:r>
              <a:rPr lang="de-CH" sz="3600" b="1" dirty="0" smtClean="0"/>
              <a:t>AUF DEM WEG ZUM GRAB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smtClean="0"/>
              <a:t>Eugène </a:t>
            </a:r>
            <a:r>
              <a:rPr lang="de-CH" b="1" dirty="0" err="1" smtClean="0"/>
              <a:t>Burnand</a:t>
            </a:r>
            <a:r>
              <a:rPr lang="de-CH" b="1" dirty="0" smtClean="0"/>
              <a:t> (1898)</a:t>
            </a:r>
            <a:endParaRPr lang="de-CH" b="1" dirty="0"/>
          </a:p>
        </p:txBody>
      </p:sp>
      <p:pic>
        <p:nvPicPr>
          <p:cNvPr id="1026" name="Picture 2" descr="https://upload.wikimedia.org/wikipedia/commons/2/2e/BurnandJeanPier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891261"/>
            <a:ext cx="6912768" cy="42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4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2Joh 7a: </a:t>
            </a:r>
            <a:r>
              <a:rPr lang="de-DE" sz="4000" b="1" dirty="0"/>
              <a:t>Wer so denkt, ist ein Betrüger und Antichrist.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4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3Joh 3: </a:t>
            </a:r>
            <a:r>
              <a:rPr lang="de-DE" sz="4000" b="1" dirty="0"/>
              <a:t>Denn ich habe mich sehr gefreut, als Brüder kamen und für deine Wahrheit Zeugnis gaben, wie du in der Wahrheit wandelst.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5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GASTFREUNDSCHAFT</a:t>
            </a:r>
            <a:endParaRPr lang="de-CH" sz="3600" b="1" dirty="0"/>
          </a:p>
        </p:txBody>
      </p:sp>
      <p:pic>
        <p:nvPicPr>
          <p:cNvPr id="8194" name="Picture 2" descr="Tisch, Ausgefallene Esstisch, Abendessen, Einstel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5" y="1326624"/>
            <a:ext cx="7681577" cy="51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8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katholischen 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a. Der Jakobusbrief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b. Die Petrusbriefe</a:t>
            </a:r>
            <a:br>
              <a:rPr lang="de-CH" sz="4000" b="1" dirty="0" smtClean="0"/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/>
              <a:t>   c. Die Johannesbriefe</a:t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96709"/>
                </a:solidFill>
              </a:rPr>
              <a:t>   d. Der Judasbrief</a:t>
            </a:r>
            <a:endParaRPr lang="de-CH" sz="4000" b="1" dirty="0">
              <a:solidFill>
                <a:srgbClr val="D96709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3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JUDASBRIEF</a:t>
            </a:r>
            <a:endParaRPr lang="de-CH" sz="3600" b="1" dirty="0"/>
          </a:p>
        </p:txBody>
      </p:sp>
      <p:pic>
        <p:nvPicPr>
          <p:cNvPr id="9218" name="Picture 2" descr="Buch, Lesen, Bibel, Studieren, Notizen, Schrei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4" y="1902318"/>
            <a:ext cx="8312043" cy="40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4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VERHÄLTNIS ZUM 2. PETRUSBRIEF</a:t>
            </a:r>
            <a:endParaRPr lang="de-CH" sz="3600" b="1" dirty="0"/>
          </a:p>
        </p:txBody>
      </p:sp>
      <p:pic>
        <p:nvPicPr>
          <p:cNvPr id="10242" name="Picture 2" descr="Alte Bücher, Buch, Bücher, Alte, Lesen, Ich Bin Stu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3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8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96709"/>
                </a:solidFill>
              </a:rPr>
              <a:t>Jud</a:t>
            </a:r>
            <a:r>
              <a:rPr lang="de-CH" sz="4000" b="1" dirty="0" smtClean="0">
                <a:solidFill>
                  <a:srgbClr val="D96709"/>
                </a:solidFill>
              </a:rPr>
              <a:t> 3a: </a:t>
            </a:r>
            <a:r>
              <a:rPr lang="de-DE" sz="4000" b="1" dirty="0"/>
              <a:t>Geliebte, da es mir ein </a:t>
            </a:r>
            <a:r>
              <a:rPr lang="de-DE" sz="4000" b="1" dirty="0" smtClean="0"/>
              <a:t>gros-</a:t>
            </a:r>
            <a:br>
              <a:rPr lang="de-DE" sz="4000" b="1" dirty="0" smtClean="0"/>
            </a:br>
            <a:r>
              <a:rPr lang="de-DE" sz="4000" b="1" dirty="0" err="1" smtClean="0"/>
              <a:t>ses</a:t>
            </a:r>
            <a:r>
              <a:rPr lang="de-DE" sz="4000" b="1" dirty="0" smtClean="0"/>
              <a:t> </a:t>
            </a:r>
            <a:r>
              <a:rPr lang="de-DE" sz="4000" b="1" dirty="0"/>
              <a:t>Anliegen ist, euch von dem gemeinsamen Heil zu schreiben,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8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96709"/>
                </a:solidFill>
              </a:rPr>
              <a:t>Jud</a:t>
            </a:r>
            <a:r>
              <a:rPr lang="de-CH" sz="4000" b="1" dirty="0" smtClean="0">
                <a:solidFill>
                  <a:srgbClr val="D96709"/>
                </a:solidFill>
              </a:rPr>
              <a:t> 3b: </a:t>
            </a:r>
            <a:r>
              <a:rPr lang="de-DE" sz="4000" b="1" dirty="0" smtClean="0"/>
              <a:t>… </a:t>
            </a:r>
            <a:r>
              <a:rPr lang="de-DE" sz="4000" b="1" dirty="0"/>
              <a:t>hielt ich es für notwendig, euch mit der Ermahnung zu schreiben, dass ihr für den Glauben kämpft, der den Heiligen ein für allemal überliefert worden ist.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99429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2051720" y="3933056"/>
            <a:ext cx="3888432" cy="21503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5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WARNUNG VOR VERFÜHRERN</a:t>
            </a:r>
            <a:endParaRPr lang="de-CH" sz="3600" b="1" dirty="0"/>
          </a:p>
        </p:txBody>
      </p:sp>
      <p:pic>
        <p:nvPicPr>
          <p:cNvPr id="12290" name="Picture 2" descr="Weg, Kreuzung, Richtung, Abzweigung, Weggabe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6"/>
            <a:ext cx="5112568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weiteren 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>
                <a:solidFill>
                  <a:srgbClr val="D96709"/>
                </a:solidFill>
              </a:rPr>
              <a:t>   </a:t>
            </a:r>
            <a:r>
              <a:rPr lang="de-CH" sz="4000" b="1" dirty="0" smtClean="0"/>
              <a:t>1. Der Hebräerbrief</a:t>
            </a:r>
            <a:br>
              <a:rPr lang="de-CH" sz="4000" b="1" dirty="0" smtClean="0"/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/>
              <a:t>   2. Die katholischen Briefe</a:t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96709"/>
                </a:solidFill>
              </a:rPr>
              <a:t>   Schlusswort</a:t>
            </a:r>
            <a:endParaRPr lang="de-CH" sz="4000" b="1" dirty="0">
              <a:solidFill>
                <a:srgbClr val="D96709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9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STANDHAFTIGKEIT</a:t>
            </a:r>
            <a:endParaRPr lang="de-CH" sz="3600" b="1" dirty="0"/>
          </a:p>
        </p:txBody>
      </p:sp>
      <p:pic>
        <p:nvPicPr>
          <p:cNvPr id="13314" name="Picture 2" descr="St Gilles, Kirche, Sonnenuntergang, Glühen, Himm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1" y="1635675"/>
            <a:ext cx="796638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1Joh 5,20a: </a:t>
            </a:r>
            <a:r>
              <a:rPr lang="de-DE" sz="4000" b="1" dirty="0"/>
              <a:t>Wir wissen aber, dass der Sohn Gottes gekommen ist und uns Verständnis gegeben hat, damit wir den Wahrhaftigen erkennen.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0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96709"/>
                </a:solidFill>
              </a:rPr>
              <a:t>1Joh 5,20b: </a:t>
            </a:r>
            <a:r>
              <a:rPr lang="de-DE" sz="4000" b="1" dirty="0"/>
              <a:t>Und wir sind in dem Wahrhaftigen, in seinem Sohn Jesus Christus. Dieser ist der wahrhaftige Gott und das ewige Leben.</a:t>
            </a:r>
            <a:endParaRPr lang="de-CH" sz="4000" b="1" dirty="0"/>
          </a:p>
        </p:txBody>
      </p:sp>
      <p:pic>
        <p:nvPicPr>
          <p:cNvPr id="4" name="Picture 2" descr="Abend, Reflexion, Sonnenuntergang, Himmel, Meer, Wolk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31865"/>
          <a:stretch/>
        </p:blipFill>
        <p:spPr bwMode="auto">
          <a:xfrm>
            <a:off x="474021" y="4005064"/>
            <a:ext cx="8130427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weiteren Briefe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D96709"/>
                </a:solidFill>
              </a:rPr>
              <a:t>(Bibelkurs, Teil </a:t>
            </a:r>
            <a:r>
              <a:rPr lang="de-CH" sz="3600" b="1" dirty="0" smtClean="0">
                <a:solidFill>
                  <a:srgbClr val="D96709"/>
                </a:solidFill>
              </a:rPr>
              <a:t>23/24</a:t>
            </a:r>
            <a:r>
              <a:rPr lang="de-CH" sz="3600" b="1" dirty="0" smtClean="0">
                <a:solidFill>
                  <a:srgbClr val="D96709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0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weiteren 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>
                <a:solidFill>
                  <a:srgbClr val="D96709"/>
                </a:solidFill>
              </a:rPr>
              <a:t>   1. Der Hebräerbrief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 Die katholischen Briefe</a:t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05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ÜBERRESTE DES ANTIKEN ROMS</a:t>
            </a:r>
            <a:endParaRPr lang="de-CH" sz="3600" b="1" dirty="0"/>
          </a:p>
        </p:txBody>
      </p:sp>
      <p:pic>
        <p:nvPicPr>
          <p:cNvPr id="2050" name="Picture 2" descr="Rom, Italien, Architektur, Europa, Touristen, Urla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15" y="1268760"/>
            <a:ext cx="700877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4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Office PowerPoint</Application>
  <PresentationFormat>Bildschirmpräsentation (4:3)</PresentationFormat>
  <Paragraphs>119</Paragraphs>
  <Slides>75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75</vt:i4>
      </vt:variant>
    </vt:vector>
  </HeadingPairs>
  <TitlesOfParts>
    <vt:vector size="7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Die weiteren Briefe     Einleitung     1. Der Hebräerbrief     2. Die katholischen Briefe     Schlusswort</vt:lpstr>
      <vt:lpstr>PowerPoint-Präsentation</vt:lpstr>
      <vt:lpstr>PowerPoint-Präsentation</vt:lpstr>
      <vt:lpstr>Die weiteren Briefe     Einleitung     1. Der Hebräerbrief     2. Die katholischen Briefe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weiteren Briefe     Einleitung     1. Der Hebräerbrief     2. Die katholischen Briefe     Schlusswort</vt:lpstr>
      <vt:lpstr>PowerPoint-Präsentation</vt:lpstr>
      <vt:lpstr>PowerPoint-Präsentation</vt:lpstr>
      <vt:lpstr>Die katholischen Briefe     a. Der Jakobusbrief     b. Die Petrusbriefe     c. Die Johannesbriefe     d. Der Judasbrief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katholischen Briefe     a. Der Jakobusbrief     b. Die Petrusbriefe     c. Die Johannesbriefe     d. Der Judasbrief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katholischen Briefe     a. Der Jakobusbrief     b. Die Petrusbriefe     c. Die Johannesbriefe     d. Der Judasbrief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katholischen Briefe     a. Der Jakobusbrief     b. Die Petrusbriefe     c. Die Johannesbriefe     d. Der Judasbrief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weiteren Briefe     Einleitung     1. Der Hebräerbrief     2. Die katholischen Briefe     Schlusswort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945</cp:revision>
  <dcterms:created xsi:type="dcterms:W3CDTF">2012-03-09T15:08:16Z</dcterms:created>
  <dcterms:modified xsi:type="dcterms:W3CDTF">2016-06-08T12:43:09Z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3024D740-B6D7-4D4A-9C51-C6234B5A1F9F</vt:lpwstr>
  </property>
  <property fmtid="{D5CDD505-2E9C-101B-9397-08002B2CF9AE}" pid="3" name="ArticulatePath">
    <vt:lpwstr>BIBELKURS TEIL 09</vt:lpwstr>
  </property>
</Properties>
</file>