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3" r:id="rId86"/>
  </p:sldIdLst>
  <p:sldSz cx="9144000" cy="6858000" type="screen4x3"/>
  <p:notesSz cx="6858000" cy="9144000"/>
  <p:custDataLst>
    <p:tags r:id="rId8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03F6-CD4C-44B6-8C8C-203EE8378C8B}" type="datetimeFigureOut">
              <a:rPr lang="de-CH" smtClean="0"/>
              <a:t>07.07.2016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FA83-83D9-4E37-B74B-E4863A973A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662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03F6-CD4C-44B6-8C8C-203EE8378C8B}" type="datetimeFigureOut">
              <a:rPr lang="de-CH" smtClean="0"/>
              <a:t>07.07.2016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FA83-83D9-4E37-B74B-E4863A973A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809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03F6-CD4C-44B6-8C8C-203EE8378C8B}" type="datetimeFigureOut">
              <a:rPr lang="de-CH" smtClean="0"/>
              <a:t>07.07.2016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FA83-83D9-4E37-B74B-E4863A973A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241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03F6-CD4C-44B6-8C8C-203EE8378C8B}" type="datetimeFigureOut">
              <a:rPr lang="de-CH" smtClean="0"/>
              <a:t>07.07.2016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FA83-83D9-4E37-B74B-E4863A973A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414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03F6-CD4C-44B6-8C8C-203EE8378C8B}" type="datetimeFigureOut">
              <a:rPr lang="de-CH" smtClean="0"/>
              <a:t>07.07.2016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FA83-83D9-4E37-B74B-E4863A973A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386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03F6-CD4C-44B6-8C8C-203EE8378C8B}" type="datetimeFigureOut">
              <a:rPr lang="de-CH" smtClean="0"/>
              <a:t>07.07.2016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FA83-83D9-4E37-B74B-E4863A973A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585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03F6-CD4C-44B6-8C8C-203EE8378C8B}" type="datetimeFigureOut">
              <a:rPr lang="de-CH" smtClean="0"/>
              <a:t>07.07.2016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FA83-83D9-4E37-B74B-E4863A973A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307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03F6-CD4C-44B6-8C8C-203EE8378C8B}" type="datetimeFigureOut">
              <a:rPr lang="de-CH" smtClean="0"/>
              <a:t>07.07.2016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FA83-83D9-4E37-B74B-E4863A973A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56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03F6-CD4C-44B6-8C8C-203EE8378C8B}" type="datetimeFigureOut">
              <a:rPr lang="de-CH" smtClean="0"/>
              <a:t>07.07.2016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FA83-83D9-4E37-B74B-E4863A973A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931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03F6-CD4C-44B6-8C8C-203EE8378C8B}" type="datetimeFigureOut">
              <a:rPr lang="de-CH" smtClean="0"/>
              <a:t>07.07.2016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FA83-83D9-4E37-B74B-E4863A973A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93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03F6-CD4C-44B6-8C8C-203EE8378C8B}" type="datetimeFigureOut">
              <a:rPr lang="de-CH" smtClean="0"/>
              <a:t>07.07.2016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FA83-83D9-4E37-B74B-E4863A973A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338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03F6-CD4C-44B6-8C8C-203EE8378C8B}" type="datetimeFigureOut">
              <a:rPr lang="de-CH" smtClean="0"/>
              <a:t>07.07.2016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0FA83-83D9-4E37-B74B-E4863A973A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204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Die </a:t>
            </a:r>
            <a:r>
              <a:rPr lang="de-CH" sz="4400" b="1" dirty="0" smtClean="0"/>
              <a:t>Offenbarung</a:t>
            </a:r>
            <a:endParaRPr lang="de-CH" sz="4400" b="1" dirty="0" smtClean="0"/>
          </a:p>
          <a:p>
            <a:pPr algn="ctr"/>
            <a:r>
              <a:rPr lang="de-CH" sz="3600" b="1" dirty="0" smtClean="0">
                <a:solidFill>
                  <a:srgbClr val="00518E"/>
                </a:solidFill>
              </a:rPr>
              <a:t>(Bibelkurs, Teil </a:t>
            </a:r>
            <a:r>
              <a:rPr lang="de-CH" sz="3600" b="1" dirty="0" smtClean="0">
                <a:solidFill>
                  <a:srgbClr val="00518E"/>
                </a:solidFill>
              </a:rPr>
              <a:t>24</a:t>
            </a:r>
            <a:r>
              <a:rPr lang="de-CH" sz="3600" b="1" dirty="0" smtClean="0">
                <a:solidFill>
                  <a:srgbClr val="00518E"/>
                </a:solidFill>
              </a:rPr>
              <a:t>/24</a:t>
            </a:r>
            <a:r>
              <a:rPr lang="de-CH" sz="3600" b="1" dirty="0" smtClean="0">
                <a:solidFill>
                  <a:srgbClr val="00518E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3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716016" y="403241"/>
            <a:ext cx="4032449" cy="122555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OFFENBARUNG DES JOHANNES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44008" y="595102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</a:t>
            </a:r>
            <a:r>
              <a:rPr lang="de-CH" b="1" dirty="0" err="1" smtClean="0"/>
              <a:t>Très</a:t>
            </a:r>
            <a:r>
              <a:rPr lang="de-CH" b="1" dirty="0" smtClean="0"/>
              <a:t> </a:t>
            </a:r>
            <a:r>
              <a:rPr lang="de-CH" b="1" dirty="0" err="1" smtClean="0"/>
              <a:t>Riches</a:t>
            </a:r>
            <a:r>
              <a:rPr lang="de-CH" b="1" dirty="0" smtClean="0"/>
              <a:t> </a:t>
            </a:r>
            <a:r>
              <a:rPr lang="de-CH" b="1" dirty="0" err="1" smtClean="0"/>
              <a:t>Heures</a:t>
            </a:r>
            <a:r>
              <a:rPr lang="de-CH" b="1" dirty="0" smtClean="0"/>
              <a:t> du Duc de Berry (1411-1416)</a:t>
            </a:r>
            <a:endParaRPr lang="de-CH" b="1" dirty="0"/>
          </a:p>
        </p:txBody>
      </p:sp>
      <p:pic>
        <p:nvPicPr>
          <p:cNvPr id="6146" name="Picture 2" descr="https://upload.wikimedia.org/wikipedia/commons/thumb/5/5b/Saint_John_on_Patmos.jpg/800px-Saint_John_on_Patm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032448" cy="608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25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1,1a: </a:t>
            </a:r>
            <a:r>
              <a:rPr lang="de-DE" sz="4000" b="1" dirty="0"/>
              <a:t>Offenbarung Jesu Christi, die Gott ihm gab, um seinen Knechten zu zeigen, was bald geschehen </a:t>
            </a:r>
            <a:r>
              <a:rPr lang="de-DE" sz="4000" b="1" dirty="0" smtClean="0"/>
              <a:t>muss</a:t>
            </a:r>
            <a:r>
              <a:rPr lang="de-DE" sz="4000" b="1" dirty="0"/>
              <a:t>.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74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WOHER – WOHIN – WOZU?</a:t>
            </a:r>
            <a:endParaRPr lang="de-CH" sz="3600" b="1" dirty="0"/>
          </a:p>
        </p:txBody>
      </p:sp>
      <p:pic>
        <p:nvPicPr>
          <p:cNvPr id="7170" name="Picture 2" descr="Mann, Altenheim, Person, Lebenszeit, Zeitspa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96752"/>
            <a:ext cx="842493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1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</a:t>
            </a:r>
            <a:r>
              <a:rPr lang="de-CH" b="1" dirty="0" smtClean="0"/>
              <a:t>Offenbarung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</a:t>
            </a:r>
            <a:r>
              <a:rPr lang="de-CH" sz="3600" b="1" dirty="0" smtClean="0"/>
              <a:t>Einleitung</a:t>
            </a:r>
            <a:br>
              <a:rPr lang="de-CH" sz="3600" b="1" dirty="0" smtClean="0"/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 smtClean="0"/>
              <a:t>   </a:t>
            </a:r>
            <a:r>
              <a:rPr lang="de-CH" sz="3600" b="1" dirty="0" smtClean="0"/>
              <a:t>1. </a:t>
            </a:r>
            <a:r>
              <a:rPr lang="de-CH" sz="3600" b="1" dirty="0" smtClean="0"/>
              <a:t>Offenbarung = Enthüllung</a:t>
            </a:r>
            <a:r>
              <a:rPr lang="de-CH" sz="3600" b="1" dirty="0" smtClean="0">
                <a:solidFill>
                  <a:srgbClr val="00518E"/>
                </a:solidFill>
              </a:rPr>
              <a:t/>
            </a:r>
            <a:br>
              <a:rPr lang="de-CH" sz="3600" b="1" dirty="0" smtClean="0">
                <a:solidFill>
                  <a:srgbClr val="00518E"/>
                </a:solidFill>
              </a:rPr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 smtClean="0">
                <a:solidFill>
                  <a:srgbClr val="00518E"/>
                </a:solidFill>
              </a:rPr>
              <a:t>   </a:t>
            </a:r>
            <a:r>
              <a:rPr lang="de-CH" sz="3600" b="1" dirty="0" smtClean="0">
                <a:solidFill>
                  <a:srgbClr val="00518E"/>
                </a:solidFill>
              </a:rPr>
              <a:t>2. </a:t>
            </a:r>
            <a:r>
              <a:rPr lang="de-CH" sz="3600" b="1" dirty="0" smtClean="0">
                <a:solidFill>
                  <a:srgbClr val="00518E"/>
                </a:solidFill>
              </a:rPr>
              <a:t>Unser Umgang mit der Offenbarung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 smtClean="0"/>
              <a:t>   3. Die Entstehung der Offenbarung</a:t>
            </a:r>
            <a:br>
              <a:rPr lang="de-CH" sz="3600" b="1" dirty="0" smtClean="0"/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/>
              <a:t> </a:t>
            </a:r>
            <a:r>
              <a:rPr lang="de-CH" sz="3600" b="1" dirty="0" smtClean="0"/>
              <a:t>  4. Der Inhalt der Offenbarung</a:t>
            </a:r>
            <a:br>
              <a:rPr lang="de-CH" sz="3600" b="1" dirty="0" smtClean="0"/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98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436096" y="403241"/>
            <a:ext cx="3312369" cy="122555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IKONE ZUR OFFENBARUNG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410877" y="61560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Russlan</a:t>
            </a:r>
            <a:r>
              <a:rPr lang="de-CH" b="1" dirty="0" smtClean="0"/>
              <a:t>d, 16. Jh.</a:t>
            </a:r>
            <a:endParaRPr lang="de-CH" b="1" dirty="0"/>
          </a:p>
        </p:txBody>
      </p:sp>
      <p:pic>
        <p:nvPicPr>
          <p:cNvPr id="9218" name="Picture 2" descr="https://upload.wikimedia.org/wikipedia/commons/thumb/a/ab/Apokalipsis_XVI.jpg/800px-Apokalipsis_X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6" y="347170"/>
            <a:ext cx="48965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47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00518E"/>
                </a:solidFill>
              </a:rPr>
              <a:t>2Petr 1,19a: </a:t>
            </a:r>
            <a:r>
              <a:rPr lang="de-DE" sz="4000" b="1" dirty="0"/>
              <a:t>Und so besitzen wir das prophetische Wort um so fester, und ihr tut gut, darauf zu achten als auf eine Lampe, die an einem dunklen Ort leuchtet, </a:t>
            </a:r>
            <a:r>
              <a:rPr lang="de-DE" sz="4000" b="1" dirty="0" smtClean="0"/>
              <a:t>…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0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00518E"/>
                </a:solidFill>
              </a:rPr>
              <a:t>2Petr 1,19b: </a:t>
            </a:r>
            <a:r>
              <a:rPr lang="de-DE" sz="4000" b="1" dirty="0" smtClean="0"/>
              <a:t>… </a:t>
            </a:r>
            <a:r>
              <a:rPr lang="de-DE" sz="4000" b="1" dirty="0"/>
              <a:t>bis der Tag anbricht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und </a:t>
            </a:r>
            <a:r>
              <a:rPr lang="de-DE" sz="4000" b="1" dirty="0"/>
              <a:t>der Morgenstern in euren Herzen aufgeht. 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56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BUCH MIT DEN SIEBEN SIEGELN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62373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Johann Heinrich Rohr (1775), Bild: Hafenbar, CC-BY-SA 3.0</a:t>
            </a:r>
            <a:endParaRPr lang="de-CH" b="1" dirty="0"/>
          </a:p>
        </p:txBody>
      </p:sp>
      <p:pic>
        <p:nvPicPr>
          <p:cNvPr id="10242" name="Picture 2" descr="https://upload.wikimedia.org/wikipedia/commons/c/c8/Apokalyptisches_Lam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12" y="1292402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2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076056" y="403241"/>
            <a:ext cx="3672409" cy="180162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JOHANNES ERBLICKT DEN MENSCHENSOHN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004048" y="60932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Albrecht Dürer (1498)</a:t>
            </a:r>
            <a:endParaRPr lang="de-CH" b="1" dirty="0"/>
          </a:p>
        </p:txBody>
      </p:sp>
      <p:pic>
        <p:nvPicPr>
          <p:cNvPr id="13314" name="Picture 2" descr="http://www.johannesoffenbarung.ch/bilderzyklen/Duerer/1.9-20_duerer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8" y="402228"/>
            <a:ext cx="4392488" cy="606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05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EIN BUCH FÜR SENSATIONSLUSTIGE?</a:t>
            </a:r>
            <a:endParaRPr lang="de-CH" sz="3600" b="1" dirty="0"/>
          </a:p>
        </p:txBody>
      </p:sp>
      <p:pic>
        <p:nvPicPr>
          <p:cNvPr id="17410" name="Picture 2" descr="Apokalypse, Venedig, Meer, Wasser, Uferpromen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27" y="1268760"/>
            <a:ext cx="6904353" cy="517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98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1,1a: </a:t>
            </a:r>
            <a:r>
              <a:rPr lang="de-DE" sz="4000" b="1" dirty="0"/>
              <a:t>Offenbarung Jesu Christi, die Gott ihm gab, um seinen Knechten zu zeigen, was bald geschehen </a:t>
            </a:r>
            <a:r>
              <a:rPr lang="de-DE" sz="4000" b="1" dirty="0" smtClean="0"/>
              <a:t>muss</a:t>
            </a:r>
            <a:r>
              <a:rPr lang="de-DE" sz="4000" b="1" dirty="0"/>
              <a:t>.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32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508104" y="403241"/>
            <a:ext cx="3240361" cy="180162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LAMM, DAS ÜBER ALLEM STEHT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436096" y="587727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Bamberger Apokalypse (um 1000)</a:t>
            </a:r>
            <a:endParaRPr lang="de-CH" b="1" dirty="0"/>
          </a:p>
        </p:txBody>
      </p:sp>
      <p:pic>
        <p:nvPicPr>
          <p:cNvPr id="14338" name="Picture 2" descr="https://upload.wikimedia.org/wikipedia/commons/thumb/7/70/BambergApocalypseFolio013vLambAndBookWith7Seals.JPG/800px-BambergApocalypseFolio013vLambAndBookWith7Se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7" y="403241"/>
            <a:ext cx="4893887" cy="60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38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</a:t>
            </a:r>
            <a:r>
              <a:rPr lang="de-CH" b="1" dirty="0" smtClean="0"/>
              <a:t>Offenbarung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</a:t>
            </a:r>
            <a:r>
              <a:rPr lang="de-CH" sz="3600" b="1" dirty="0" smtClean="0"/>
              <a:t>Einleitung</a:t>
            </a:r>
            <a:br>
              <a:rPr lang="de-CH" sz="3600" b="1" dirty="0" smtClean="0"/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 smtClean="0"/>
              <a:t>   </a:t>
            </a:r>
            <a:r>
              <a:rPr lang="de-CH" sz="3600" b="1" dirty="0" smtClean="0"/>
              <a:t>1. </a:t>
            </a:r>
            <a:r>
              <a:rPr lang="de-CH" sz="3600" b="1" dirty="0" smtClean="0"/>
              <a:t>Offenbarung = Enthüllung</a:t>
            </a:r>
            <a:r>
              <a:rPr lang="de-CH" sz="3600" b="1" dirty="0" smtClean="0">
                <a:solidFill>
                  <a:srgbClr val="00518E"/>
                </a:solidFill>
              </a:rPr>
              <a:t/>
            </a:r>
            <a:br>
              <a:rPr lang="de-CH" sz="3600" b="1" dirty="0" smtClean="0">
                <a:solidFill>
                  <a:srgbClr val="00518E"/>
                </a:solidFill>
              </a:rPr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 smtClean="0"/>
              <a:t>   </a:t>
            </a:r>
            <a:r>
              <a:rPr lang="de-CH" sz="3600" b="1" dirty="0" smtClean="0"/>
              <a:t>2. </a:t>
            </a:r>
            <a:r>
              <a:rPr lang="de-CH" sz="3600" b="1" dirty="0" smtClean="0"/>
              <a:t>Unser Umgang mit der Offenbarung</a:t>
            </a:r>
            <a:br>
              <a:rPr lang="de-CH" sz="3600" b="1" dirty="0" smtClean="0"/>
            </a:br>
            <a:r>
              <a:rPr lang="de-CH" sz="1200" b="1" dirty="0" smtClean="0">
                <a:solidFill>
                  <a:srgbClr val="00518E"/>
                </a:solidFill>
              </a:rPr>
              <a:t/>
            </a:r>
            <a:br>
              <a:rPr lang="de-CH" sz="1200" b="1" dirty="0" smtClean="0">
                <a:solidFill>
                  <a:srgbClr val="00518E"/>
                </a:solidFill>
              </a:rPr>
            </a:br>
            <a:r>
              <a:rPr lang="de-CH" sz="3600" b="1" dirty="0" smtClean="0">
                <a:solidFill>
                  <a:srgbClr val="00518E"/>
                </a:solidFill>
              </a:rPr>
              <a:t>   3. Die Entstehung der Offenbarung</a:t>
            </a:r>
            <a:br>
              <a:rPr lang="de-CH" sz="3600" b="1" dirty="0" smtClean="0">
                <a:solidFill>
                  <a:srgbClr val="00518E"/>
                </a:solidFill>
              </a:rPr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/>
              <a:t> </a:t>
            </a:r>
            <a:r>
              <a:rPr lang="de-CH" sz="3600" b="1" dirty="0" smtClean="0"/>
              <a:t>  4. Der Inhalt der Offenbarung</a:t>
            </a:r>
            <a:br>
              <a:rPr lang="de-CH" sz="3600" b="1" dirty="0" smtClean="0"/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41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EIN PROPHETISCHES BUCH</a:t>
            </a:r>
            <a:endParaRPr lang="de-CH" sz="3600" b="1" dirty="0"/>
          </a:p>
        </p:txBody>
      </p:sp>
      <p:pic>
        <p:nvPicPr>
          <p:cNvPr id="18434" name="Picture 2" descr="Kreuz, Blue Sky, Wolke, Offenbarung, Spiritue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31" y="1412776"/>
            <a:ext cx="672074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28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1,9a: </a:t>
            </a:r>
            <a:r>
              <a:rPr lang="de-DE" sz="4000" b="1" dirty="0"/>
              <a:t>Ich, Johannes, euer Bruder und Mitteilhaber an der Bedrängnis und am Königtum und am Ausharren in Jesus</a:t>
            </a:r>
            <a:r>
              <a:rPr lang="de-DE" sz="4000" b="1" dirty="0" smtClean="0"/>
              <a:t>, …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28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1,9b: </a:t>
            </a:r>
            <a:r>
              <a:rPr lang="de-DE" sz="4000" b="1" dirty="0" smtClean="0"/>
              <a:t>… </a:t>
            </a:r>
            <a:r>
              <a:rPr lang="de-DE" sz="4000" b="1" dirty="0"/>
              <a:t>war auf der Insel, die Patmos genannt wird, um des Wortes Gottes und des Zeugnisses Jesu willen.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0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716016" y="403241"/>
            <a:ext cx="3960441" cy="172961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JOHANNES SCHREIBT DIE OFFENBARUNG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44007" y="6156012"/>
            <a:ext cx="403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Hieronymus Bosch ( 1505)</a:t>
            </a:r>
            <a:endParaRPr lang="de-CH" b="1" dirty="0"/>
          </a:p>
        </p:txBody>
      </p:sp>
      <p:pic>
        <p:nvPicPr>
          <p:cNvPr id="15362" name="Picture 2" descr="https://upload.wikimedia.org/wikipedia/commons/thumb/9/98/Johannes_op_Patmos_Saint_John_on_Patmos_Berlin%2C_Staatlichen_Museen_zu_Berlin%2C_Gemaldegalerie_HR.jpg/800px-Johannes_op_Patmos_Saint_John_on_Patmos_Berlin%2C_Staatlichen_Museen_zu_Berlin%2C_Gemaldegalerie_H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82" y="403241"/>
            <a:ext cx="402266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82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716016" y="403241"/>
            <a:ext cx="3960441" cy="115355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KAISER DOMITIAN</a:t>
            </a:r>
            <a:br>
              <a:rPr lang="de-CH" sz="3600" b="1" dirty="0" smtClean="0"/>
            </a:br>
            <a:r>
              <a:rPr lang="de-CH" sz="3600" b="1" dirty="0" smtClean="0"/>
              <a:t>(81 – 96 n. Chr.)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572000" y="6228020"/>
            <a:ext cx="403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Büste in den Kapitolinische Museen</a:t>
            </a:r>
            <a:endParaRPr lang="de-CH" b="1" dirty="0"/>
          </a:p>
        </p:txBody>
      </p:sp>
      <p:pic>
        <p:nvPicPr>
          <p:cNvPr id="19458" name="Picture 2" descr="https://upload.wikimedia.org/wikipedia/commons/thumb/9/90/Bust_Domitian_Musei_Capitolini_MC1156.jpg/800px-Bust_Domitian_Musei_Capitolini_MC11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3241"/>
            <a:ext cx="3958291" cy="612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87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INSEL PATMOS</a:t>
            </a:r>
            <a:endParaRPr lang="de-CH" sz="3600" b="1" dirty="0"/>
          </a:p>
        </p:txBody>
      </p:sp>
      <p:pic>
        <p:nvPicPr>
          <p:cNvPr id="22530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80" y="1340768"/>
            <a:ext cx="7560000" cy="506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54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LAGE DER INSEL PATMOS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62373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</a:t>
            </a:r>
            <a:r>
              <a:rPr lang="de-CH" b="1" dirty="0" err="1" smtClean="0"/>
              <a:t>Pitichinaccio</a:t>
            </a:r>
            <a:r>
              <a:rPr lang="de-CH" b="1" dirty="0" smtClean="0"/>
              <a:t>, CC-BY 3.0</a:t>
            </a:r>
            <a:endParaRPr lang="de-CH" b="1" dirty="0"/>
          </a:p>
        </p:txBody>
      </p:sp>
      <p:pic>
        <p:nvPicPr>
          <p:cNvPr id="26626" name="Picture 2" descr="Datei:2011 Dimos Patmo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6" y="1340768"/>
            <a:ext cx="7560000" cy="47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3203848" y="1772816"/>
            <a:ext cx="1890666" cy="170724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20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JOHANNESKLOSTER AUF PATMOS</a:t>
            </a:r>
            <a:endParaRPr lang="de-CH" sz="3600" b="1" dirty="0"/>
          </a:p>
        </p:txBody>
      </p:sp>
      <p:pic>
        <p:nvPicPr>
          <p:cNvPr id="25602" name="Picture 2" descr="D:\12 The Greek Islands\Patmos\Patmos Monastery of St John from east, tb0617065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4" y="1412776"/>
            <a:ext cx="7560000" cy="506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72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1,1b: </a:t>
            </a:r>
            <a:r>
              <a:rPr lang="de-DE" sz="4000" b="1" dirty="0"/>
              <a:t>U</a:t>
            </a:r>
            <a:r>
              <a:rPr lang="de-DE" sz="4000" b="1" dirty="0" smtClean="0"/>
              <a:t>nd </a:t>
            </a:r>
            <a:r>
              <a:rPr lang="de-DE" sz="4000" b="1" dirty="0"/>
              <a:t>indem er sie durch seinen Engel sandte, hat er sie seinem Knecht Johannes kundgetan, </a:t>
            </a:r>
            <a:r>
              <a:rPr lang="de-DE" sz="4000" b="1" dirty="0" smtClean="0"/>
              <a:t>…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1,10: </a:t>
            </a:r>
            <a:r>
              <a:rPr lang="de-DE" sz="4000" b="1" dirty="0"/>
              <a:t>Ich war an des Herrn Tag im Geist, und ich hörte hinter mir eine laute Stimme wie von einer Posaune, die sprach</a:t>
            </a:r>
            <a:r>
              <a:rPr lang="de-DE" sz="4000" b="1" dirty="0" smtClean="0"/>
              <a:t>: …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7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1,11a: </a:t>
            </a:r>
            <a:r>
              <a:rPr lang="de-DE" sz="4000" b="1" dirty="0"/>
              <a:t>Was du siehst, schreibe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in </a:t>
            </a:r>
            <a:r>
              <a:rPr lang="de-DE" sz="4000" b="1" dirty="0"/>
              <a:t>ein Buch und sende es den sieben Gemeinden.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69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ERSCHEINUNG DES MENSCHENSOHNS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62373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Bild: </a:t>
            </a:r>
            <a:r>
              <a:rPr lang="de-DE" b="1" dirty="0" err="1" smtClean="0"/>
              <a:t>Ottheinrich</a:t>
            </a:r>
            <a:r>
              <a:rPr lang="de-DE" b="1" dirty="0" smtClean="0"/>
              <a:t>-Bibel (16. Jh.)</a:t>
            </a:r>
            <a:endParaRPr lang="de-CH" b="1" dirty="0"/>
          </a:p>
        </p:txBody>
      </p:sp>
      <p:pic>
        <p:nvPicPr>
          <p:cNvPr id="72706" name="Picture 2" descr="http://www.johannesoffenbarung.ch/bilderzyklen/Ottheinrich-Bibel/groesse_700/images/1.12-20_leuch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74" y="1340768"/>
            <a:ext cx="6235452" cy="487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19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076056" y="475249"/>
            <a:ext cx="3600401" cy="180162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JOHANNES EMPFÄNGT DIE OFFENBARUNG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889059" y="6194332"/>
            <a:ext cx="403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Jacobo </a:t>
            </a:r>
            <a:r>
              <a:rPr lang="de-CH" b="1" dirty="0" err="1" smtClean="0"/>
              <a:t>Vignali</a:t>
            </a:r>
            <a:r>
              <a:rPr lang="de-CH" b="1" dirty="0" smtClean="0"/>
              <a:t> (17. Jh.)</a:t>
            </a:r>
            <a:endParaRPr lang="de-CH" b="1" dirty="0"/>
          </a:p>
        </p:txBody>
      </p:sp>
      <p:pic>
        <p:nvPicPr>
          <p:cNvPr id="27650" name="Picture 2" descr="https://upload.wikimedia.org/wikipedia/commons/thumb/f/f3/Jacopo_vignali%2C_san_giovanni_evangelista_a_patmos.jpg/800px-Jacopo_vignali%2C_san_giovanni_evangelista_a_patm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078"/>
            <a:ext cx="4392488" cy="597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56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1,11b: </a:t>
            </a:r>
            <a:r>
              <a:rPr lang="de-CH" sz="4000" b="1" dirty="0" smtClean="0"/>
              <a:t>… </a:t>
            </a:r>
            <a:r>
              <a:rPr lang="de-DE" sz="4000" b="1" dirty="0" smtClean="0"/>
              <a:t>nach </a:t>
            </a:r>
            <a:r>
              <a:rPr lang="de-DE" sz="4000" b="1" dirty="0"/>
              <a:t>Ephesus und nach Smyrna und nach Pergamon und nach </a:t>
            </a:r>
            <a:r>
              <a:rPr lang="de-DE" sz="4000" b="1" dirty="0" err="1"/>
              <a:t>Thyatira</a:t>
            </a:r>
            <a:r>
              <a:rPr lang="de-DE" sz="4000" b="1" dirty="0"/>
              <a:t> und nach </a:t>
            </a:r>
            <a:r>
              <a:rPr lang="de-DE" sz="4000" b="1" dirty="0" err="1"/>
              <a:t>Sardes</a:t>
            </a:r>
            <a:r>
              <a:rPr lang="de-DE" sz="4000" b="1" dirty="0"/>
              <a:t> und nach Philadelphia und nach </a:t>
            </a:r>
            <a:r>
              <a:rPr lang="de-DE" sz="4000" b="1" dirty="0" err="1"/>
              <a:t>Laodizea</a:t>
            </a:r>
            <a:r>
              <a:rPr lang="de-DE" sz="4000" b="1" dirty="0"/>
              <a:t>.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660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716016" y="404664"/>
            <a:ext cx="3960441" cy="180162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SIEBEN GEMEINDEN IN KLEINASIEN</a:t>
            </a:r>
            <a:endParaRPr lang="de-CH" sz="3600" b="1" dirty="0"/>
          </a:p>
        </p:txBody>
      </p:sp>
      <p:pic>
        <p:nvPicPr>
          <p:cNvPr id="28674" name="Picture 2" descr="Seven churches of asi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032448" cy="61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48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</a:t>
            </a:r>
            <a:r>
              <a:rPr lang="de-CH" b="1" dirty="0" smtClean="0"/>
              <a:t>Offenbarung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</a:t>
            </a:r>
            <a:r>
              <a:rPr lang="de-CH" sz="3600" b="1" dirty="0" smtClean="0"/>
              <a:t>Einleitung</a:t>
            </a:r>
            <a:br>
              <a:rPr lang="de-CH" sz="3600" b="1" dirty="0" smtClean="0"/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 smtClean="0"/>
              <a:t>   </a:t>
            </a:r>
            <a:r>
              <a:rPr lang="de-CH" sz="3600" b="1" dirty="0" smtClean="0"/>
              <a:t>1. </a:t>
            </a:r>
            <a:r>
              <a:rPr lang="de-CH" sz="3600" b="1" dirty="0" smtClean="0"/>
              <a:t>Offenbarung = Enthüllung</a:t>
            </a:r>
            <a:r>
              <a:rPr lang="de-CH" sz="3600" b="1" dirty="0" smtClean="0">
                <a:solidFill>
                  <a:srgbClr val="00518E"/>
                </a:solidFill>
              </a:rPr>
              <a:t/>
            </a:r>
            <a:br>
              <a:rPr lang="de-CH" sz="3600" b="1" dirty="0" smtClean="0">
                <a:solidFill>
                  <a:srgbClr val="00518E"/>
                </a:solidFill>
              </a:rPr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 smtClean="0"/>
              <a:t>   </a:t>
            </a:r>
            <a:r>
              <a:rPr lang="de-CH" sz="3600" b="1" dirty="0" smtClean="0"/>
              <a:t>2. </a:t>
            </a:r>
            <a:r>
              <a:rPr lang="de-CH" sz="3600" b="1" dirty="0" smtClean="0"/>
              <a:t>Unser Umgang mit der Offenbarung</a:t>
            </a:r>
            <a:br>
              <a:rPr lang="de-CH" sz="3600" b="1" dirty="0" smtClean="0"/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 smtClean="0"/>
              <a:t>   3. Die Entstehung der Offenbarung</a:t>
            </a:r>
            <a:br>
              <a:rPr lang="de-CH" sz="3600" b="1" dirty="0" smtClean="0"/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>
                <a:solidFill>
                  <a:srgbClr val="00518E"/>
                </a:solidFill>
              </a:rPr>
              <a:t> </a:t>
            </a:r>
            <a:r>
              <a:rPr lang="de-CH" sz="3600" b="1" dirty="0" smtClean="0">
                <a:solidFill>
                  <a:srgbClr val="00518E"/>
                </a:solidFill>
              </a:rPr>
              <a:t>  4. Der Inhalt der Offenbarung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53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INSEL PATMOS</a:t>
            </a:r>
            <a:endParaRPr lang="de-CH" sz="3600" b="1" dirty="0"/>
          </a:p>
        </p:txBody>
      </p:sp>
      <p:pic>
        <p:nvPicPr>
          <p:cNvPr id="23554" name="Picture 2" descr="D:\12 The Greek Islands\Patmos\Patmos acropolis from east, tb061706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4" y="1340768"/>
            <a:ext cx="7560000" cy="506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00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Inhalt der Offenbarung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00518E"/>
                </a:solidFill>
              </a:rPr>
              <a:t>   a. </a:t>
            </a:r>
            <a:r>
              <a:rPr lang="de-CH" sz="4000" b="1" dirty="0" smtClean="0">
                <a:solidFill>
                  <a:srgbClr val="00518E"/>
                </a:solidFill>
              </a:rPr>
              <a:t>Die sieben Sendschreiben (2-3)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000" b="1" dirty="0"/>
              <a:t/>
            </a:r>
            <a:br>
              <a:rPr lang="de-CH" sz="2000" b="1" dirty="0"/>
            </a:br>
            <a:r>
              <a:rPr lang="de-CH" sz="4000" b="1" dirty="0" smtClean="0"/>
              <a:t>   b. </a:t>
            </a:r>
            <a:r>
              <a:rPr lang="de-CH" sz="4000" b="1" dirty="0" smtClean="0"/>
              <a:t>Das Gericht Gottes (4-18)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c. </a:t>
            </a:r>
            <a:r>
              <a:rPr lang="de-CH" sz="4000" b="1" dirty="0" smtClean="0"/>
              <a:t>Die Wiederkunft Jesu (19-22)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de-CH" sz="4000" b="1" dirty="0"/>
          </a:p>
        </p:txBody>
      </p:sp>
      <p:pic>
        <p:nvPicPr>
          <p:cNvPr id="5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1" b="30240"/>
          <a:stretch/>
        </p:blipFill>
        <p:spPr bwMode="auto">
          <a:xfrm>
            <a:off x="511648" y="4581128"/>
            <a:ext cx="813042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87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716016" y="404664"/>
            <a:ext cx="3960441" cy="180162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SIEBEN GEMEINDEN IN KLEINASIEN</a:t>
            </a:r>
            <a:endParaRPr lang="de-CH" sz="3600" b="1" dirty="0"/>
          </a:p>
        </p:txBody>
      </p:sp>
      <p:pic>
        <p:nvPicPr>
          <p:cNvPr id="28674" name="Picture 2" descr="Seven churches of asi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032448" cy="61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9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1,2: </a:t>
            </a:r>
            <a:r>
              <a:rPr lang="de-DE" sz="4000" b="1" dirty="0" smtClean="0"/>
              <a:t>… </a:t>
            </a:r>
            <a:r>
              <a:rPr lang="de-DE" sz="4000" b="1" dirty="0"/>
              <a:t>der das Wort Gottes und das Zeugnis Jesu Christi bezeugt hat, alles, was er sah. 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05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ENGEL DER SIEBEN GEMEINDEN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63093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</a:t>
            </a:r>
            <a:r>
              <a:rPr lang="de-CH" b="1" dirty="0" err="1" smtClean="0"/>
              <a:t>Basilica</a:t>
            </a:r>
            <a:r>
              <a:rPr lang="de-CH" b="1" dirty="0" smtClean="0"/>
              <a:t> San Marco (Venedig)</a:t>
            </a:r>
            <a:endParaRPr lang="de-CH" b="1" dirty="0"/>
          </a:p>
        </p:txBody>
      </p:sp>
      <p:pic>
        <p:nvPicPr>
          <p:cNvPr id="33794" name="Picture 2" descr="https://upload.wikimedia.org/wikipedia/commons/thumb/4/45/The_angels_standing_guard_to_the_seven_churches_of_Asia.jpg/1280px-The_angels_standing_guard_to_the_seven_churches_of_Asi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90" y="1283530"/>
            <a:ext cx="7245628" cy="498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75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2,7: </a:t>
            </a:r>
            <a:r>
              <a:rPr lang="de-DE" sz="4000" b="1" dirty="0"/>
              <a:t>Wer ein Ohr hat, höre, was der Geist den Gemeinden sagt! 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70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Inhalt der Offenbarung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 a. </a:t>
            </a:r>
            <a:r>
              <a:rPr lang="de-CH" sz="4000" b="1" dirty="0" smtClean="0"/>
              <a:t>Die sieben Sendschreiben (2-3)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000" b="1" dirty="0"/>
              <a:t/>
            </a:r>
            <a:br>
              <a:rPr lang="de-CH" sz="2000" b="1" dirty="0"/>
            </a:br>
            <a:r>
              <a:rPr lang="de-CH" sz="4000" b="1" dirty="0" smtClean="0">
                <a:solidFill>
                  <a:srgbClr val="00518E"/>
                </a:solidFill>
              </a:rPr>
              <a:t>   b. </a:t>
            </a:r>
            <a:r>
              <a:rPr lang="de-CH" sz="4000" b="1" dirty="0" smtClean="0">
                <a:solidFill>
                  <a:srgbClr val="00518E"/>
                </a:solidFill>
              </a:rPr>
              <a:t>Das Gericht Gottes (4-18)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c. </a:t>
            </a:r>
            <a:r>
              <a:rPr lang="de-CH" sz="4000" b="1" dirty="0" smtClean="0"/>
              <a:t>Die Wiederkunft Jesu (19-22)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de-CH" sz="4000" b="1" dirty="0"/>
          </a:p>
        </p:txBody>
      </p:sp>
      <p:pic>
        <p:nvPicPr>
          <p:cNvPr id="5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1" b="30240"/>
          <a:stretch/>
        </p:blipFill>
        <p:spPr bwMode="auto">
          <a:xfrm>
            <a:off x="511648" y="4581128"/>
            <a:ext cx="813042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55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1,19: </a:t>
            </a:r>
            <a:r>
              <a:rPr lang="de-DE" sz="4000" b="1" dirty="0"/>
              <a:t>Schreibe nun, was du gesehen hast und was ist und was nach diesem geschehen wird!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53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POSAUNENGERICHTE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63093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Zürcher Bibel, Georg David </a:t>
            </a:r>
            <a:r>
              <a:rPr lang="de-CH" b="1" dirty="0" err="1" smtClean="0"/>
              <a:t>Nessenthaler</a:t>
            </a:r>
            <a:r>
              <a:rPr lang="de-CH" b="1" dirty="0" smtClean="0"/>
              <a:t> (1695-1736)</a:t>
            </a:r>
            <a:endParaRPr lang="de-CH" b="1" dirty="0"/>
          </a:p>
        </p:txBody>
      </p:sp>
      <p:pic>
        <p:nvPicPr>
          <p:cNvPr id="35842" name="Picture 2" descr="http://www.johannesoffenbarung.ch/bilderzyklen/Weigel_christian/08-09_sieb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45" y="1383748"/>
            <a:ext cx="7205510" cy="48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61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436096" y="475249"/>
            <a:ext cx="3312369" cy="237768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THRONENDE UND DIE </a:t>
            </a:r>
            <a:br>
              <a:rPr lang="de-CH" sz="3600" b="1" dirty="0" smtClean="0"/>
            </a:br>
            <a:r>
              <a:rPr lang="de-CH" sz="3600" b="1" dirty="0" smtClean="0"/>
              <a:t>24 ÄLTESTEN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292079" y="6237312"/>
            <a:ext cx="345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Trierer Apokalypse (um 800)</a:t>
            </a:r>
            <a:endParaRPr lang="de-CH" b="1" dirty="0"/>
          </a:p>
        </p:txBody>
      </p:sp>
      <p:pic>
        <p:nvPicPr>
          <p:cNvPr id="39938" name="Picture 2" descr="http://www.johannesoffenbarung.ch/bilderzyklen/trierer/4.1-4.Thron.24Altest.-Tr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2" y="476672"/>
            <a:ext cx="4680804" cy="601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43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5,1: </a:t>
            </a:r>
            <a:r>
              <a:rPr lang="de-DE" sz="4000" b="1" dirty="0"/>
              <a:t>Und ich sah in der Rechten dessen, der auf dem Thron </a:t>
            </a:r>
            <a:r>
              <a:rPr lang="de-DE" sz="4000" b="1" dirty="0" err="1"/>
              <a:t>sass</a:t>
            </a:r>
            <a:r>
              <a:rPr lang="de-DE" sz="4000" b="1" dirty="0"/>
              <a:t>, ein Buch, innen und auf der Rückseite beschrieben, mit sieben Siegeln versiegelt.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91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5,2b: </a:t>
            </a:r>
            <a:r>
              <a:rPr lang="de-DE" sz="4000" b="1" dirty="0"/>
              <a:t>Wer ist würdig, das Buch zu öffnen und seine Siegel zu brechen? 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65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004049" y="449803"/>
            <a:ext cx="3723142" cy="118884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ANBETUNG DES LAMMES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932040" y="6165304"/>
            <a:ext cx="345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Jan van Eyck (1432)</a:t>
            </a:r>
            <a:endParaRPr lang="de-CH" b="1" dirty="0"/>
          </a:p>
        </p:txBody>
      </p:sp>
      <p:pic>
        <p:nvPicPr>
          <p:cNvPr id="40962" name="Picture 2" descr="https://upload.wikimedia.org/wikipedia/commons/thumb/1/18/Ghent_Altarpiece_D_-_Adoration_of_the_Lamb_2.jpg/800px-Ghent_Altarpiece_D_-_Adoration_of_the_Lamb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69434"/>
            <a:ext cx="4320480" cy="597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39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5,9a: </a:t>
            </a:r>
            <a:r>
              <a:rPr lang="de-DE" sz="4000" b="1" dirty="0"/>
              <a:t>Du bist würdig, das Buch zu nehmen und seine Siegel zu öffnen, denn du bist geschlachtet worden und hast durch dein Blut Menschen für Gott erkauft </a:t>
            </a:r>
            <a:r>
              <a:rPr lang="de-DE" sz="4000" b="1" dirty="0" smtClean="0"/>
              <a:t>…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8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1,3: </a:t>
            </a:r>
            <a:r>
              <a:rPr lang="de-DE" sz="4000" b="1" dirty="0"/>
              <a:t>Glückselig, der liest und die hören die Worte der Weissagung und bewahren, was in ihr geschrieben ist! Denn die Zeit ist nahe.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7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5,9b: </a:t>
            </a:r>
            <a:r>
              <a:rPr lang="de-DE" sz="4000" b="1" dirty="0" smtClean="0"/>
              <a:t>… </a:t>
            </a:r>
            <a:r>
              <a:rPr lang="de-DE" sz="4000" b="1" dirty="0"/>
              <a:t>aus jedem Stamm und jeder Sprache und jedem Volk und jeder Nation.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441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5,12: </a:t>
            </a:r>
            <a:r>
              <a:rPr lang="de-DE" sz="4000" b="1" dirty="0"/>
              <a:t>Würdig ist das Lamm, das geschlachtet worden ist, zu empfangen die Macht und Reichtum und Weisheit und Stärke und Ehre und Herrlichkeit und Lobpreis.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81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DREI MAL SIEBEN GERICHTE</a:t>
            </a:r>
            <a:endParaRPr lang="de-CH" sz="3600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0" y="1340768"/>
            <a:ext cx="8334007" cy="503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07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ZEITLICHE EINORDNUNG DER GERICHTE</a:t>
            </a:r>
            <a:endParaRPr lang="de-CH" sz="3600" b="1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6" y="1484784"/>
            <a:ext cx="8146195" cy="478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19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6,16b: </a:t>
            </a:r>
            <a:r>
              <a:rPr lang="de-DE" sz="4000" b="1" dirty="0"/>
              <a:t>Fallt auf uns und verbergt uns vor dem Angesicht dessen, der auf dem Thron sitzt, und vor dem Zorn des Lammes!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77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6,17: </a:t>
            </a:r>
            <a:r>
              <a:rPr lang="de-DE" sz="4000" b="1" dirty="0"/>
              <a:t>Denn gekommen ist der </a:t>
            </a:r>
            <a:r>
              <a:rPr lang="de-DE" sz="4000" b="1" dirty="0" err="1"/>
              <a:t>grosse</a:t>
            </a:r>
            <a:r>
              <a:rPr lang="de-DE" sz="4000" b="1" dirty="0"/>
              <a:t> Tag ihres Zorns. Und wer vermag zu bestehen?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05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ZEITLICHE EINORDNUNG DER GERICHTE</a:t>
            </a:r>
            <a:endParaRPr lang="de-CH" sz="3600" b="1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6" y="1484784"/>
            <a:ext cx="8146195" cy="478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36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076056" y="403241"/>
            <a:ext cx="3672409" cy="57748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VIER REITER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860032" y="62373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Albrecht Dürer (1498)</a:t>
            </a:r>
            <a:endParaRPr lang="de-CH" b="1" dirty="0"/>
          </a:p>
        </p:txBody>
      </p:sp>
      <p:pic>
        <p:nvPicPr>
          <p:cNvPr id="16386" name="Picture 2" descr="https://upload.wikimedia.org/wikipedia/commons/thumb/2/29/Durer_Revelation_Four_Riders.jpg/800px-Durer_Revelation_Four_Ri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320480" cy="612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85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VIER REITER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61653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Gemälde </a:t>
            </a:r>
            <a:r>
              <a:rPr lang="de-DE" b="1" dirty="0"/>
              <a:t>von Viktor M. </a:t>
            </a:r>
            <a:r>
              <a:rPr lang="de-DE" b="1" dirty="0" err="1"/>
              <a:t>Vasnetsov</a:t>
            </a:r>
            <a:r>
              <a:rPr lang="de-DE" b="1" dirty="0"/>
              <a:t>, RUS, 1887</a:t>
            </a:r>
            <a:endParaRPr lang="de-CH" b="1" dirty="0"/>
          </a:p>
        </p:txBody>
      </p:sp>
      <p:pic>
        <p:nvPicPr>
          <p:cNvPr id="5" name="Grafik 4" descr="File:Apocalypse vasnetsov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920880" cy="468051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69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VERSIEGELUNG DER 144’000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62373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Bild: </a:t>
            </a:r>
            <a:r>
              <a:rPr lang="de-DE" b="1" dirty="0" err="1" smtClean="0"/>
              <a:t>Ottheinrich</a:t>
            </a:r>
            <a:r>
              <a:rPr lang="de-DE" b="1" dirty="0" smtClean="0"/>
              <a:t>-Bibel (16. Jh.)</a:t>
            </a:r>
            <a:endParaRPr lang="de-CH" b="1" dirty="0"/>
          </a:p>
        </p:txBody>
      </p:sp>
      <p:pic>
        <p:nvPicPr>
          <p:cNvPr id="64514" name="Picture 2" descr="http://www.johannesoffenbarung.ch/bilderzyklen/Ottheinrich-Bibel/groesse_700/images/7.1-8_versiegel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10" y="1330304"/>
            <a:ext cx="5844787" cy="48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34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</a:t>
            </a:r>
            <a:r>
              <a:rPr lang="de-CH" b="1" dirty="0" smtClean="0"/>
              <a:t>Offenbarung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00518E"/>
                </a:solidFill>
              </a:rPr>
              <a:t>   </a:t>
            </a:r>
            <a:r>
              <a:rPr lang="de-CH" sz="3600" b="1" dirty="0" smtClean="0">
                <a:solidFill>
                  <a:srgbClr val="00518E"/>
                </a:solidFill>
              </a:rPr>
              <a:t>Einleitung</a:t>
            </a:r>
            <a:r>
              <a:rPr lang="de-CH" sz="3600" b="1" dirty="0" smtClean="0">
                <a:solidFill>
                  <a:srgbClr val="D96709"/>
                </a:solidFill>
              </a:rPr>
              <a:t/>
            </a:r>
            <a:br>
              <a:rPr lang="de-CH" sz="3600" b="1" dirty="0" smtClean="0">
                <a:solidFill>
                  <a:srgbClr val="D96709"/>
                </a:solidFill>
              </a:rPr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 smtClean="0"/>
              <a:t>   </a:t>
            </a:r>
            <a:r>
              <a:rPr lang="de-CH" sz="3600" b="1" dirty="0" smtClean="0"/>
              <a:t>1. </a:t>
            </a:r>
            <a:r>
              <a:rPr lang="de-CH" sz="3600" b="1" dirty="0" smtClean="0"/>
              <a:t>Offenbarung = Enthüllung</a:t>
            </a:r>
            <a:br>
              <a:rPr lang="de-CH" sz="3600" b="1" dirty="0" smtClean="0"/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2. </a:t>
            </a:r>
            <a:r>
              <a:rPr lang="de-CH" sz="3600" b="1" dirty="0" smtClean="0"/>
              <a:t>Unser Umgang mit der Offenbarung</a:t>
            </a:r>
            <a:br>
              <a:rPr lang="de-CH" sz="3600" b="1" dirty="0" smtClean="0"/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 smtClean="0"/>
              <a:t>   3. Die Entstehung der Offenbarung</a:t>
            </a:r>
            <a:br>
              <a:rPr lang="de-CH" sz="3600" b="1" dirty="0" smtClean="0"/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/>
              <a:t> </a:t>
            </a:r>
            <a:r>
              <a:rPr lang="de-CH" sz="3600" b="1" dirty="0" smtClean="0"/>
              <a:t>  4. Der Inhalt der Offenbarung</a:t>
            </a:r>
            <a:br>
              <a:rPr lang="de-CH" sz="3600" b="1" dirty="0" smtClean="0"/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32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004048" y="475249"/>
            <a:ext cx="3672409" cy="172961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GROSSE SCHAR VOR DEM THRON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860032" y="61560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Albrecht Dürer (1498)</a:t>
            </a:r>
            <a:endParaRPr lang="de-CH" b="1" dirty="0"/>
          </a:p>
        </p:txBody>
      </p:sp>
      <p:pic>
        <p:nvPicPr>
          <p:cNvPr id="46082" name="Picture 2" descr="http://www.johannesoffenbarung.ch/bilderzyklen/Duerer/7.9-17_duerer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58" y="434599"/>
            <a:ext cx="4345658" cy="601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99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FÜNFTE POSAUNE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637203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Bild: Matthäus Merian (1630)</a:t>
            </a:r>
            <a:endParaRPr lang="de-CH" b="1" dirty="0"/>
          </a:p>
        </p:txBody>
      </p:sp>
      <p:pic>
        <p:nvPicPr>
          <p:cNvPr id="54274" name="Picture 2" descr="http://www.johannesoffenbarung.ch/bilderzyklen/merian/9_meri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199727"/>
            <a:ext cx="66675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72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9,20a: </a:t>
            </a:r>
            <a:r>
              <a:rPr lang="de-DE" sz="4000" b="1" dirty="0"/>
              <a:t>Und die Übrigen der Menschen, die durch diese Plagen nicht getötet wurden, taten auch nicht Busse von den Werken ihrer Hände, </a:t>
            </a:r>
            <a:r>
              <a:rPr lang="de-DE" sz="4000" b="1" dirty="0" smtClean="0"/>
              <a:t>…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19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9,20b: </a:t>
            </a:r>
            <a:r>
              <a:rPr lang="de-DE" sz="4000" b="1" dirty="0" smtClean="0"/>
              <a:t>… </a:t>
            </a:r>
            <a:r>
              <a:rPr lang="de-DE" sz="4000" b="1" dirty="0"/>
              <a:t>nicht mehr anzubeten die Dämonen und die goldenen und die silbernen und die bronzenen und die steinernen und die hölzernen Götzenbilder</a:t>
            </a:r>
            <a:r>
              <a:rPr lang="de-DE" sz="4000" b="1" dirty="0" smtClean="0"/>
              <a:t>, …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27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9,20c: </a:t>
            </a:r>
            <a:r>
              <a:rPr lang="de-DE" sz="4000" b="1" dirty="0" smtClean="0"/>
              <a:t>… </a:t>
            </a:r>
            <a:r>
              <a:rPr lang="de-DE" sz="4000" b="1" dirty="0"/>
              <a:t>die weder sehen noch hören noch wandeln können.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13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9,21: </a:t>
            </a:r>
            <a:r>
              <a:rPr lang="de-DE" sz="4000" b="1" dirty="0"/>
              <a:t>Und sie taten nicht Busse von ihren Mordtaten noch von ihren Zaubereien noch von ihrer Unzucht noch von ihren Diebstählen.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29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POSAUNENGERICHTE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637203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Bild: Matthäus Merian (1630)</a:t>
            </a:r>
            <a:endParaRPr lang="de-CH" b="1" dirty="0"/>
          </a:p>
        </p:txBody>
      </p:sp>
      <p:pic>
        <p:nvPicPr>
          <p:cNvPr id="55298" name="Picture 2" descr="http://www.johannesoffenbarung.ch/bilderzyklen/merian/8_meri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54" y="1180910"/>
            <a:ext cx="666750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82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860031" y="518791"/>
            <a:ext cx="3888433" cy="115355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SECHSTE POSAUNE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788024" y="6185040"/>
            <a:ext cx="381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Friedrich Greiner (1937)</a:t>
            </a:r>
            <a:endParaRPr lang="de-CH" b="1" dirty="0"/>
          </a:p>
        </p:txBody>
      </p:sp>
      <p:pic>
        <p:nvPicPr>
          <p:cNvPr id="60418" name="Picture 2" descr="http://www.johannesoffenbarung.ch/bilderzyklen/greiner/9.13-21_Grei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5249"/>
            <a:ext cx="4320480" cy="605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28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364088" y="403241"/>
            <a:ext cx="3384377" cy="180162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KAMPF DES DRACHENS MIT DER FRAU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364088" y="587727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Bamberger Apokalypse (um 1000)</a:t>
            </a:r>
            <a:endParaRPr lang="de-CH" b="1" dirty="0"/>
          </a:p>
        </p:txBody>
      </p:sp>
      <p:pic>
        <p:nvPicPr>
          <p:cNvPr id="62466" name="Picture 2" descr="http://www.johannesoffenbarung.ch/bilderzyklen/Bamberger/12.13-18_bamb_kampf_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0088"/>
            <a:ext cx="4824536" cy="615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09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788024" y="404664"/>
            <a:ext cx="3888433" cy="115355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TIER AUS DEM MEER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44008" y="6185040"/>
            <a:ext cx="381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Friedrich Greiner (1937)</a:t>
            </a:r>
            <a:endParaRPr lang="de-CH" b="1" dirty="0"/>
          </a:p>
        </p:txBody>
      </p:sp>
      <p:pic>
        <p:nvPicPr>
          <p:cNvPr id="61442" name="Picture 2" descr="http://www.johannesoffenbarung.ch/bilderzyklen/greiner/13.1-10_Grei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4"/>
            <a:ext cx="4032448" cy="60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58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«BIBLIOTHECA DIVINA»</a:t>
            </a:r>
            <a:endParaRPr lang="de-CH" sz="36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99429"/>
            <a:ext cx="5040560" cy="53539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99457" y="6443425"/>
            <a:ext cx="3217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/>
              <a:t>Bild aus: DOWLEY, Der grosse Bibelführer, S. 6.</a:t>
            </a:r>
            <a:endParaRPr lang="de-CH" sz="1200" dirty="0"/>
          </a:p>
        </p:txBody>
      </p:sp>
      <p:sp>
        <p:nvSpPr>
          <p:cNvPr id="2" name="Ellipse 1"/>
          <p:cNvSpPr/>
          <p:nvPr/>
        </p:nvSpPr>
        <p:spPr>
          <a:xfrm>
            <a:off x="4305672" y="5043445"/>
            <a:ext cx="1890666" cy="170724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559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ANBETUNG DER BEIDEN TIERE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62373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Bild: </a:t>
            </a:r>
            <a:r>
              <a:rPr lang="de-DE" b="1" dirty="0" err="1" smtClean="0"/>
              <a:t>Ottheinrich</a:t>
            </a:r>
            <a:r>
              <a:rPr lang="de-DE" b="1" dirty="0" smtClean="0"/>
              <a:t>-Bibel (16. Jh.)</a:t>
            </a:r>
            <a:endParaRPr lang="de-CH" b="1" dirty="0"/>
          </a:p>
        </p:txBody>
      </p:sp>
      <p:pic>
        <p:nvPicPr>
          <p:cNvPr id="63490" name="Picture 2" descr="http://www.johannesoffenbarung.ch/bilderzyklen/Ottheinrich-Bibel/groesse_700/images/13.1-18_tie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06" y="1268759"/>
            <a:ext cx="5292588" cy="493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06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14,14a: </a:t>
            </a:r>
            <a:r>
              <a:rPr lang="de-DE" sz="4000" b="1" dirty="0"/>
              <a:t>Und siehe, eine </a:t>
            </a:r>
            <a:r>
              <a:rPr lang="de-DE" sz="4000" b="1" dirty="0" err="1"/>
              <a:t>weisse</a:t>
            </a:r>
            <a:r>
              <a:rPr lang="de-DE" sz="4000" b="1" dirty="0"/>
              <a:t> Wolke, und auf der Wolke </a:t>
            </a:r>
            <a:r>
              <a:rPr lang="de-DE" sz="4000" b="1" dirty="0" err="1"/>
              <a:t>sass</a:t>
            </a:r>
            <a:r>
              <a:rPr lang="de-DE" sz="4000" b="1" dirty="0"/>
              <a:t> einer gleich einem Menschensohn, </a:t>
            </a:r>
            <a:r>
              <a:rPr lang="de-DE" sz="4000" b="1" dirty="0" smtClean="0"/>
              <a:t>…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05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14,14b: </a:t>
            </a:r>
            <a:r>
              <a:rPr lang="de-DE" sz="4000" b="1" dirty="0" smtClean="0"/>
              <a:t>… der </a:t>
            </a:r>
            <a:r>
              <a:rPr lang="de-DE" sz="4000" b="1" dirty="0"/>
              <a:t>auf seinem Haupt einen goldenen Siegeskranz und in seiner Hand eine scharfe Sichel hatte.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00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14,15a: </a:t>
            </a:r>
            <a:r>
              <a:rPr lang="de-DE" sz="4000" b="1" dirty="0"/>
              <a:t>Und ein anderer Engel kam aus dem Tempel hervor und rief dem, der auf der Wolke </a:t>
            </a:r>
            <a:r>
              <a:rPr lang="de-DE" sz="4000" b="1" dirty="0" err="1"/>
              <a:t>sass</a:t>
            </a:r>
            <a:r>
              <a:rPr lang="de-DE" sz="4000" b="1" dirty="0"/>
              <a:t>, mit lauter Stimme zu: </a:t>
            </a:r>
            <a:r>
              <a:rPr lang="de-DE" sz="4000" b="1" dirty="0" smtClean="0"/>
              <a:t>…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89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14,15b: </a:t>
            </a:r>
            <a:r>
              <a:rPr lang="de-DE" sz="4000" b="1" dirty="0"/>
              <a:t>Schicke deine Sichel und ernte! Denn die Stunde des Erntens ist gekommen, denn die Ernte der Erde ist überreif geworden.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21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LAMM UND DIE ERNTE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62373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Bild: </a:t>
            </a:r>
            <a:r>
              <a:rPr lang="de-DE" b="1" dirty="0" err="1" smtClean="0"/>
              <a:t>Ottheinrich</a:t>
            </a:r>
            <a:r>
              <a:rPr lang="de-DE" b="1" dirty="0" smtClean="0"/>
              <a:t>-Bibel (16. Jh.)</a:t>
            </a:r>
            <a:endParaRPr lang="de-CH" b="1" dirty="0"/>
          </a:p>
        </p:txBody>
      </p:sp>
      <p:pic>
        <p:nvPicPr>
          <p:cNvPr id="65538" name="Picture 2" descr="http://www.johannesoffenbarung.ch/bilderzyklen/Ottheinrich-Bibel/groesse_700/images/14.1-5_ern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23" y="1340768"/>
            <a:ext cx="5743953" cy="48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76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AUSGIESSUNG DER ZORNESSCHALEN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62373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Bild: </a:t>
            </a:r>
            <a:r>
              <a:rPr lang="de-DE" b="1" dirty="0" err="1" smtClean="0"/>
              <a:t>Ottheinrich</a:t>
            </a:r>
            <a:r>
              <a:rPr lang="de-DE" b="1" dirty="0" smtClean="0"/>
              <a:t>-Bibel (16. Jh.)</a:t>
            </a:r>
            <a:endParaRPr lang="de-CH" b="1" dirty="0"/>
          </a:p>
        </p:txBody>
      </p:sp>
      <p:pic>
        <p:nvPicPr>
          <p:cNvPr id="66562" name="Picture 2" descr="http://www.johannesoffenbarung.ch/bilderzyklen/Ottheinrich-Bibel/groesse_700/images/16.1-16_schal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05" y="1268760"/>
            <a:ext cx="5009389" cy="483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68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Inhalt der Offenbarung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 a. </a:t>
            </a:r>
            <a:r>
              <a:rPr lang="de-CH" sz="4000" b="1" dirty="0" smtClean="0"/>
              <a:t>Die sieben Sendschreiben (2-3)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000" b="1" dirty="0"/>
              <a:t/>
            </a:r>
            <a:br>
              <a:rPr lang="de-CH" sz="2000" b="1" dirty="0"/>
            </a:br>
            <a:r>
              <a:rPr lang="de-CH" sz="4000" b="1" dirty="0" smtClean="0"/>
              <a:t>   b. </a:t>
            </a:r>
            <a:r>
              <a:rPr lang="de-CH" sz="4000" b="1" dirty="0" smtClean="0"/>
              <a:t>Das Gericht Gottes (4-18)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00518E"/>
                </a:solidFill>
              </a:rPr>
              <a:t>   c. </a:t>
            </a:r>
            <a:r>
              <a:rPr lang="de-CH" sz="4000" b="1" dirty="0" smtClean="0">
                <a:solidFill>
                  <a:srgbClr val="00518E"/>
                </a:solidFill>
              </a:rPr>
              <a:t>Die Wiederkunft Jesu (19-22)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de-CH" sz="4000" b="1" dirty="0"/>
          </a:p>
        </p:txBody>
      </p:sp>
      <p:pic>
        <p:nvPicPr>
          <p:cNvPr id="5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1" b="30240"/>
          <a:stretch/>
        </p:blipFill>
        <p:spPr bwMode="auto">
          <a:xfrm>
            <a:off x="511648" y="4581128"/>
            <a:ext cx="813042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37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364088" y="403241"/>
            <a:ext cx="3384377" cy="122555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SIEG ÜBER SATAN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364088" y="587727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Bamberger Apokalypse (um 1000)</a:t>
            </a:r>
            <a:endParaRPr lang="de-CH" b="1" dirty="0"/>
          </a:p>
        </p:txBody>
      </p:sp>
      <p:pic>
        <p:nvPicPr>
          <p:cNvPr id="74754" name="Picture 2" descr="http://www.johannesoffenbarung.ch/bilderzyklen/Bamberger/20.1-10_bam_satan_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511"/>
            <a:ext cx="4661395" cy="610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WELTGERICHT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62373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Bild: Friedrich Greiner (1937)</a:t>
            </a:r>
            <a:endParaRPr lang="de-CH" b="1" dirty="0"/>
          </a:p>
        </p:txBody>
      </p:sp>
      <p:pic>
        <p:nvPicPr>
          <p:cNvPr id="73730" name="Picture 2" descr="http://www.johannesoffenbarung.ch/bilderzyklen/greiner/20.11-15_Grei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20" y="1353024"/>
            <a:ext cx="7050360" cy="485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27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GOTTES WEG MIT DER MENSCHHEIT</a:t>
            </a:r>
            <a:endParaRPr lang="de-CH" sz="3600" b="1" dirty="0"/>
          </a:p>
        </p:txBody>
      </p:sp>
      <p:pic>
        <p:nvPicPr>
          <p:cNvPr id="2050" name="Picture 2" descr="U Bein Brücke, Teakholzbrücke, Alt, Sonnenunter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16416" cy="467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5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21,4: </a:t>
            </a:r>
            <a:r>
              <a:rPr lang="de-DE" sz="4000" b="1" dirty="0"/>
              <a:t>Und er wird jede Träne von ihren Augen abwischen, und der Tod wird nicht mehr sein, noch Trauer noch Geschrei noch Schmerz wird mehr sein; denn das Erste ist vergangen.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869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</a:t>
            </a:r>
            <a:r>
              <a:rPr lang="de-CH" b="1" dirty="0" smtClean="0"/>
              <a:t>Offenbarung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</a:t>
            </a:r>
            <a:r>
              <a:rPr lang="de-CH" sz="3600" b="1" dirty="0" smtClean="0"/>
              <a:t>Einleitung</a:t>
            </a:r>
            <a:br>
              <a:rPr lang="de-CH" sz="3600" b="1" dirty="0" smtClean="0"/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 smtClean="0"/>
              <a:t>   </a:t>
            </a:r>
            <a:r>
              <a:rPr lang="de-CH" sz="3600" b="1" dirty="0" smtClean="0"/>
              <a:t>1. </a:t>
            </a:r>
            <a:r>
              <a:rPr lang="de-CH" sz="3600" b="1" dirty="0" smtClean="0"/>
              <a:t>Offenbarung = Enthüllung</a:t>
            </a:r>
            <a:r>
              <a:rPr lang="de-CH" sz="3600" b="1" dirty="0" smtClean="0">
                <a:solidFill>
                  <a:srgbClr val="00518E"/>
                </a:solidFill>
              </a:rPr>
              <a:t/>
            </a:r>
            <a:br>
              <a:rPr lang="de-CH" sz="3600" b="1" dirty="0" smtClean="0">
                <a:solidFill>
                  <a:srgbClr val="00518E"/>
                </a:solidFill>
              </a:rPr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 smtClean="0"/>
              <a:t>   </a:t>
            </a:r>
            <a:r>
              <a:rPr lang="de-CH" sz="3600" b="1" dirty="0" smtClean="0"/>
              <a:t>2. </a:t>
            </a:r>
            <a:r>
              <a:rPr lang="de-CH" sz="3600" b="1" dirty="0" smtClean="0"/>
              <a:t>Unser Umgang mit der Offenbarung</a:t>
            </a:r>
            <a:br>
              <a:rPr lang="de-CH" sz="3600" b="1" dirty="0" smtClean="0"/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 smtClean="0"/>
              <a:t>   3. Die Entstehung der Offenbarung</a:t>
            </a:r>
            <a:br>
              <a:rPr lang="de-CH" sz="3600" b="1" dirty="0" smtClean="0"/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/>
              <a:t> </a:t>
            </a:r>
            <a:r>
              <a:rPr lang="de-CH" sz="3600" b="1" dirty="0" smtClean="0"/>
              <a:t>  4. Der Inhalt der Offenbarung</a:t>
            </a:r>
            <a:br>
              <a:rPr lang="de-CH" sz="3600" b="1" dirty="0" smtClean="0"/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 smtClean="0">
                <a:solidFill>
                  <a:srgbClr val="00518E"/>
                </a:solidFill>
              </a:rPr>
              <a:t>   </a:t>
            </a:r>
            <a:r>
              <a:rPr lang="de-CH" sz="3600" b="1" dirty="0" smtClean="0">
                <a:solidFill>
                  <a:srgbClr val="00518E"/>
                </a:solidFill>
              </a:rPr>
              <a:t>Schlusswort</a:t>
            </a:r>
            <a:endParaRPr lang="de-CH" sz="3600" b="1" dirty="0">
              <a:solidFill>
                <a:srgbClr val="00518E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94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SCHÖPFUNG UND NEUSCHÖPFUNG</a:t>
            </a:r>
            <a:endParaRPr lang="de-CH" sz="3600" b="1" dirty="0"/>
          </a:p>
        </p:txBody>
      </p:sp>
      <p:pic>
        <p:nvPicPr>
          <p:cNvPr id="77826" name="Picture 2" descr="Dawn, Sun, Berg, Landscha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1" y="1384310"/>
            <a:ext cx="7548445" cy="503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49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CHRISTUS – A UND O</a:t>
            </a:r>
            <a:endParaRPr lang="de-CH" sz="3600" b="1" dirty="0"/>
          </a:p>
        </p:txBody>
      </p:sp>
      <p:pic>
        <p:nvPicPr>
          <p:cNvPr id="75778" name="Picture 2" descr="Berge, Landschaft, Kreuz, Motivation, Sonnenli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46" y="1310861"/>
            <a:ext cx="7992888" cy="51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10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518E"/>
                </a:solidFill>
              </a:rPr>
              <a:t>Offb</a:t>
            </a:r>
            <a:r>
              <a:rPr lang="de-CH" sz="4000" b="1" dirty="0" smtClean="0">
                <a:solidFill>
                  <a:srgbClr val="00518E"/>
                </a:solidFill>
              </a:rPr>
              <a:t> 19,6b-7a</a:t>
            </a:r>
            <a:r>
              <a:rPr lang="de-CH" sz="4000" b="1" dirty="0" smtClean="0">
                <a:solidFill>
                  <a:srgbClr val="00518E"/>
                </a:solidFill>
              </a:rPr>
              <a:t>: </a:t>
            </a:r>
            <a:r>
              <a:rPr lang="de-DE" sz="4000" b="1" dirty="0"/>
              <a:t>Halleluja! Denn der Herr, unser Gott, der Allmächtige, hat die Herrschaft angetreten. Lasst uns fröhlich sein und jubeln und ihm die Ehre geben.</a:t>
            </a:r>
            <a:endParaRPr lang="de-CH" sz="4000" b="1" dirty="0"/>
          </a:p>
        </p:txBody>
      </p:sp>
      <p:pic>
        <p:nvPicPr>
          <p:cNvPr id="1026" name="Picture 2" descr="D:\12 The Greek Islands\Patmos\Patmos acropolis and Skala harbor from south, tb061706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23365"/>
          <a:stretch/>
        </p:blipFill>
        <p:spPr bwMode="auto">
          <a:xfrm>
            <a:off x="511648" y="3962400"/>
            <a:ext cx="8130427" cy="2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67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Die </a:t>
            </a:r>
            <a:r>
              <a:rPr lang="de-CH" sz="4400" b="1" dirty="0" smtClean="0"/>
              <a:t>Offenbarung</a:t>
            </a:r>
            <a:endParaRPr lang="de-CH" sz="4400" b="1" dirty="0" smtClean="0"/>
          </a:p>
          <a:p>
            <a:pPr algn="ctr"/>
            <a:r>
              <a:rPr lang="de-CH" sz="3600" b="1" dirty="0" smtClean="0">
                <a:solidFill>
                  <a:srgbClr val="00518E"/>
                </a:solidFill>
              </a:rPr>
              <a:t>(Bibelkurs, Teil </a:t>
            </a:r>
            <a:r>
              <a:rPr lang="de-CH" sz="3600" b="1" dirty="0" smtClean="0">
                <a:solidFill>
                  <a:srgbClr val="00518E"/>
                </a:solidFill>
              </a:rPr>
              <a:t>24</a:t>
            </a:r>
            <a:r>
              <a:rPr lang="de-CH" sz="3600" b="1" dirty="0" smtClean="0">
                <a:solidFill>
                  <a:srgbClr val="00518E"/>
                </a:solidFill>
              </a:rPr>
              <a:t>/24</a:t>
            </a:r>
            <a:r>
              <a:rPr lang="de-CH" sz="3600" b="1" dirty="0" smtClean="0">
                <a:solidFill>
                  <a:srgbClr val="00518E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51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</a:t>
            </a:r>
            <a:r>
              <a:rPr lang="de-CH" b="1" dirty="0" smtClean="0"/>
              <a:t>Offenbarung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</a:t>
            </a:r>
            <a:r>
              <a:rPr lang="de-CH" sz="3600" b="1" dirty="0" smtClean="0"/>
              <a:t>Einleitung</a:t>
            </a:r>
            <a:br>
              <a:rPr lang="de-CH" sz="3600" b="1" dirty="0" smtClean="0"/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 smtClean="0"/>
              <a:t>   </a:t>
            </a:r>
            <a:r>
              <a:rPr lang="de-CH" sz="3600" b="1" dirty="0" smtClean="0">
                <a:solidFill>
                  <a:srgbClr val="00518E"/>
                </a:solidFill>
              </a:rPr>
              <a:t>1. </a:t>
            </a:r>
            <a:r>
              <a:rPr lang="de-CH" sz="3600" b="1" dirty="0" smtClean="0">
                <a:solidFill>
                  <a:srgbClr val="00518E"/>
                </a:solidFill>
              </a:rPr>
              <a:t>Offenbarung = Enthüllung</a:t>
            </a:r>
            <a:br>
              <a:rPr lang="de-CH" sz="3600" b="1" dirty="0" smtClean="0">
                <a:solidFill>
                  <a:srgbClr val="00518E"/>
                </a:solidFill>
              </a:rPr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2. </a:t>
            </a:r>
            <a:r>
              <a:rPr lang="de-CH" sz="3600" b="1" dirty="0" smtClean="0"/>
              <a:t>Unser Umgang mit der Offenbarung</a:t>
            </a:r>
            <a:br>
              <a:rPr lang="de-CH" sz="3600" b="1" dirty="0" smtClean="0"/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 smtClean="0"/>
              <a:t>   3. Die Entstehung der Offenbarung</a:t>
            </a:r>
            <a:br>
              <a:rPr lang="de-CH" sz="3600" b="1" dirty="0" smtClean="0"/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/>
              <a:t> </a:t>
            </a:r>
            <a:r>
              <a:rPr lang="de-CH" sz="3600" b="1" dirty="0" smtClean="0"/>
              <a:t>  4. Der Inhalt der Offenbarung</a:t>
            </a:r>
            <a:br>
              <a:rPr lang="de-CH" sz="3600" b="1" dirty="0" smtClean="0"/>
            </a:b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82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284"/>
  <p:tag name="ORIGINAL_AUDIO_FILEPATH" val="C:\Users\Colombo.Perm\Documents\001 FILES\001 HANS\02 EGW\03 BIBELKURS\09 AUDIO-DATEIEN\160208_19_Bibelkurs_19.mp3"/>
  <p:tag name="ELAPSEDTIME" val="1580.202"/>
  <p:tag name="ARTICULATE_TITLE_TAG" val="Der Dienst der Apostel"/>
  <p:tag name="ARTICULATE_NAV_LEVEL" val="1"/>
  <p:tag name="ARTICULATE_SLIDE_PRESENTER_GUID" val="c70cd4b4-ec15-41dd-8d4b-438835bbc59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284"/>
  <p:tag name="ORIGINAL_AUDIO_FILEPATH" val="C:\Users\Colombo.Perm\Documents\001 FILES\001 HANS\02 EGW\03 BIBELKURS\09 AUDIO-DATEIEN\160208_19_Bibelkurs_19.mp3"/>
  <p:tag name="ELAPSEDTIME" val="1580.202"/>
  <p:tag name="ARTICULATE_TITLE_TAG" val="Der Dienst der Apostel"/>
  <p:tag name="ARTICULATE_NAV_LEVEL" val="1"/>
  <p:tag name="ARTICULATE_SLIDE_PRESENTER_GUID" val="c70cd4b4-ec15-41dd-8d4b-438835bbc59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1188</Words>
  <Application>Microsoft Office PowerPoint</Application>
  <PresentationFormat>Bildschirmpräsentation (4:3)</PresentationFormat>
  <Paragraphs>116</Paragraphs>
  <Slides>85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85</vt:i4>
      </vt:variant>
    </vt:vector>
  </HeadingPairs>
  <TitlesOfParts>
    <vt:vector size="8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Offenbarung     Einleitung     1. Offenbarung = Enthüllung     2. Unser Umgang mit der Offenbarung     3. Die Entstehung der Offenbarung     4. Der Inhalt der Offenbarung     Schlusswort</vt:lpstr>
      <vt:lpstr>PowerPoint-Präsentation</vt:lpstr>
      <vt:lpstr>PowerPoint-Präsentation</vt:lpstr>
      <vt:lpstr>Die Offenbarung     Einleitung     1. Offenbarung = Enthüllung     2. Unser Umgang mit der Offenbarung     3. Die Entstehung der Offenbarung     4. Der Inhalt der Offenbarung     Schlusswort</vt:lpstr>
      <vt:lpstr>PowerPoint-Präsentation</vt:lpstr>
      <vt:lpstr>PowerPoint-Präsentation</vt:lpstr>
      <vt:lpstr>PowerPoint-Präsentation</vt:lpstr>
      <vt:lpstr>Die Offenbarung     Einleitung     1. Offenbarung = Enthüllung     2. Unser Umgang mit der Offenbarung     3. Die Entstehung der Offenbarung     4. Der Inhalt der Offenbarung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Offenbarung     Einleitung     1. Offenbarung = Enthüllung     2. Unser Umgang mit der Offenbarung     3. Die Entstehung der Offenbarung     4. Der Inhalt der Offenbarung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Offenbarung     Einleitung     1. Offenbarung = Enthüllung     2. Unser Umgang mit der Offenbarung     3. Die Entstehung der Offenbarung     4. Der Inhalt der Offenbarung     Schlusswort</vt:lpstr>
      <vt:lpstr>PowerPoint-Präsentation</vt:lpstr>
      <vt:lpstr>Der Inhalt der Offenbarung     a. Die sieben Sendschreiben (2-3)     b. Das Gericht Gottes (4-18)     c. Die Wiederkunft Jesu (19-22)  </vt:lpstr>
      <vt:lpstr>PowerPoint-Präsentation</vt:lpstr>
      <vt:lpstr>PowerPoint-Präsentation</vt:lpstr>
      <vt:lpstr>PowerPoint-Präsentation</vt:lpstr>
      <vt:lpstr>Der Inhalt der Offenbarung     a. Die sieben Sendschreiben (2-3)     b. Das Gericht Gottes (4-18)     c. Die Wiederkunft Jesu (19-22)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Inhalt der Offenbarung     a. Die sieben Sendschreiben (2-3)     b. Das Gericht Gottes (4-18)     c. Die Wiederkunft Jesu (19-22)  </vt:lpstr>
      <vt:lpstr>PowerPoint-Präsentation</vt:lpstr>
      <vt:lpstr>PowerPoint-Präsentation</vt:lpstr>
      <vt:lpstr>PowerPoint-Präsentation</vt:lpstr>
      <vt:lpstr>Die Offenbarung     Einleitung     1. Offenbarung = Enthüllung     2. Unser Umgang mit der Offenbarung     3. Die Entstehung der Offenbarung     4. Der Inhalt der Offenbarung     Schlusswort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Colombo</dc:creator>
  <cp:lastModifiedBy>Colombo</cp:lastModifiedBy>
  <cp:revision>2</cp:revision>
  <dcterms:created xsi:type="dcterms:W3CDTF">2016-07-07T08:59:47Z</dcterms:created>
  <dcterms:modified xsi:type="dcterms:W3CDTF">2016-07-07T09:03:25Z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87ABD554-3214-4409-B6EE-8F25EAFD8FB1</vt:lpwstr>
  </property>
  <property fmtid="{D5CDD505-2E9C-101B-9397-08002B2CF9AE}" pid="3" name="ArticulatePath">
    <vt:lpwstr>Präsentation2</vt:lpwstr>
  </property>
</Properties>
</file>